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3" r:id="rId1"/>
  </p:sldMasterIdLst>
  <p:notesMasterIdLst>
    <p:notesMasterId r:id="rId25"/>
  </p:notesMasterIdLst>
  <p:handoutMasterIdLst>
    <p:handoutMasterId r:id="rId26"/>
  </p:handoutMasterIdLst>
  <p:sldIdLst>
    <p:sldId id="264" r:id="rId2"/>
    <p:sldId id="266" r:id="rId3"/>
    <p:sldId id="267" r:id="rId4"/>
    <p:sldId id="268" r:id="rId5"/>
    <p:sldId id="271" r:id="rId6"/>
    <p:sldId id="273" r:id="rId7"/>
    <p:sldId id="274" r:id="rId8"/>
    <p:sldId id="275" r:id="rId9"/>
    <p:sldId id="276" r:id="rId10"/>
    <p:sldId id="277" r:id="rId11"/>
    <p:sldId id="278" r:id="rId12"/>
    <p:sldId id="279" r:id="rId13"/>
    <p:sldId id="280" r:id="rId14"/>
    <p:sldId id="281" r:id="rId15"/>
    <p:sldId id="283" r:id="rId16"/>
    <p:sldId id="284" r:id="rId17"/>
    <p:sldId id="285" r:id="rId18"/>
    <p:sldId id="286" r:id="rId19"/>
    <p:sldId id="287" r:id="rId20"/>
    <p:sldId id="288" r:id="rId21"/>
    <p:sldId id="289" r:id="rId22"/>
    <p:sldId id="291" r:id="rId23"/>
    <p:sldId id="290" r:id="rId24"/>
  </p:sldIdLst>
  <p:sldSz cx="9144000" cy="6858000" type="screen4x3"/>
  <p:notesSz cx="6858000" cy="9144000"/>
  <p:embeddedFontLst>
    <p:embeddedFont>
      <p:font typeface="宋体" panose="02010600030101010101" pitchFamily="2" charset="-122"/>
      <p:regular r:id="rId27"/>
    </p:embeddedFont>
  </p:embeddedFontLst>
  <p:defaultTex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008000"/>
    <a:srgbClr val="003300"/>
    <a:srgbClr val="C40C8F"/>
    <a:srgbClr val="CC3300"/>
    <a:srgbClr val="FF0000"/>
    <a:srgbClr val="66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7273" autoAdjust="0"/>
  </p:normalViewPr>
  <p:slideViewPr>
    <p:cSldViewPr>
      <p:cViewPr varScale="1">
        <p:scale>
          <a:sx n="68" d="100"/>
          <a:sy n="68" d="100"/>
        </p:scale>
        <p:origin x="188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217692E0-076B-4C1D-B215-0FCBABADFB2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29027" name="Rectangle 3">
            <a:extLst>
              <a:ext uri="{FF2B5EF4-FFF2-40B4-BE49-F238E27FC236}">
                <a16:creationId xmlns:a16="http://schemas.microsoft.com/office/drawing/2014/main" id="{31E7FF5D-EFFE-4E6B-8A58-AF22EB6C93C0}"/>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29028" name="Rectangle 4">
            <a:extLst>
              <a:ext uri="{FF2B5EF4-FFF2-40B4-BE49-F238E27FC236}">
                <a16:creationId xmlns:a16="http://schemas.microsoft.com/office/drawing/2014/main" id="{20C5D852-84CF-43B4-8A72-67FBE7598C22}"/>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29029" name="Rectangle 5">
            <a:extLst>
              <a:ext uri="{FF2B5EF4-FFF2-40B4-BE49-F238E27FC236}">
                <a16:creationId xmlns:a16="http://schemas.microsoft.com/office/drawing/2014/main" id="{2424D686-8502-4EC3-88DE-E7ED63BF8981}"/>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fld id="{7238E759-9F37-4280-A4B2-B41B09395554}"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CAFFD8F-A85C-4AEB-ACD0-6524EF5CF31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5123" name="Rectangle 3">
            <a:extLst>
              <a:ext uri="{FF2B5EF4-FFF2-40B4-BE49-F238E27FC236}">
                <a16:creationId xmlns:a16="http://schemas.microsoft.com/office/drawing/2014/main" id="{BE5E8124-899C-4B1D-A807-BC60C16E2D75}"/>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F22E165D-C1F0-449C-A815-44F7797F639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B8EC3A64-EE19-4EA3-8B06-20FC785EEBE7}"/>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CF23D881-1A5F-4C33-B162-27A4D714101F}"/>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5127" name="Rectangle 7">
            <a:extLst>
              <a:ext uri="{FF2B5EF4-FFF2-40B4-BE49-F238E27FC236}">
                <a16:creationId xmlns:a16="http://schemas.microsoft.com/office/drawing/2014/main" id="{531DF5E4-B8CF-4A69-99D0-CFE9014EF777}"/>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fld id="{2D389BE8-6BEF-4BF7-98AC-414DCA59365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16174B1-43C1-413F-909A-9C060FFB161A}"/>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93CC6929-05A2-481A-8037-83C0141E522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a:extLst>
              <a:ext uri="{FF2B5EF4-FFF2-40B4-BE49-F238E27FC236}">
                <a16:creationId xmlns:a16="http://schemas.microsoft.com/office/drawing/2014/main" id="{9B86FFA9-CF60-403D-9509-2A5CDEA79AC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fld id="{F38727C4-5DF1-4C12-BE49-0C692F8A1A7D}" type="slidenum">
              <a:rPr lang="zh-CN" altLang="en-US" sz="1200" b="0" smtClean="0">
                <a:latin typeface="Times New Roman" panose="02020603050405020304" pitchFamily="18" charset="0"/>
              </a:rPr>
              <a:pPr/>
              <a:t>1</a:t>
            </a:fld>
            <a:endParaRPr lang="en-US" altLang="zh-CN" sz="1200" b="0">
              <a:latin typeface="Times New Roman" panose="02020603050405020304" pitchFamily="18" charset="0"/>
            </a:endParaRPr>
          </a:p>
        </p:txBody>
      </p:sp>
    </p:spTree>
    <p:extLst>
      <p:ext uri="{BB962C8B-B14F-4D97-AF65-F5344CB8AC3E}">
        <p14:creationId xmlns:p14="http://schemas.microsoft.com/office/powerpoint/2010/main" val="260957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Denning và Sacco đã đề xuất việc cải tiến giao thức Needham-Schroeder với sự sử dụng của nhãn thời gian (timestamp) để hạn chế khả năng nghe trôm và phát lại của kẻ địch:</a:t>
            </a:r>
          </a:p>
          <a:p>
            <a:r>
              <a:rPr lang="vi-VN" smtClean="0"/>
              <a:t>Ở bước hai, khi tạo ra chiếc “hộp bên trong”, Cathy sẽ đưa vào đó một nhãn chi tiết của thời gian hiện thời theo đồng hồ của Cathy. Ở bước ba, khi Bob nhận và mở hộp này sẽ lấy được nhãn thời gian này và tiến hành so sánh với thời gian hiện tại của mình. Nếu như sự chênh lệch là vượt quá một ngưỡng cho phép, B sẽ coi như thông điệp của A là một tấn công phát lại và không chấp nhận tiếp tục giao dịchaca</a:t>
            </a: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10</a:t>
            </a:fld>
            <a:endParaRPr lang="en-US" altLang="zh-CN"/>
          </a:p>
        </p:txBody>
      </p:sp>
    </p:spTree>
    <p:extLst>
      <p:ext uri="{BB962C8B-B14F-4D97-AF65-F5344CB8AC3E}">
        <p14:creationId xmlns:p14="http://schemas.microsoft.com/office/powerpoint/2010/main" val="87248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11</a:t>
            </a:fld>
            <a:endParaRPr lang="en-US" altLang="zh-CN"/>
          </a:p>
        </p:txBody>
      </p:sp>
    </p:spTree>
    <p:extLst>
      <p:ext uri="{BB962C8B-B14F-4D97-AF65-F5344CB8AC3E}">
        <p14:creationId xmlns:p14="http://schemas.microsoft.com/office/powerpoint/2010/main" val="99727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12</a:t>
            </a:fld>
            <a:endParaRPr lang="en-US" altLang="zh-CN"/>
          </a:p>
        </p:txBody>
      </p:sp>
    </p:spTree>
    <p:extLst>
      <p:ext uri="{BB962C8B-B14F-4D97-AF65-F5344CB8AC3E}">
        <p14:creationId xmlns:p14="http://schemas.microsoft.com/office/powerpoint/2010/main" val="375195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13</a:t>
            </a:fld>
            <a:endParaRPr lang="en-US" altLang="zh-CN"/>
          </a:p>
        </p:txBody>
      </p:sp>
    </p:spTree>
    <p:extLst>
      <p:ext uri="{BB962C8B-B14F-4D97-AF65-F5344CB8AC3E}">
        <p14:creationId xmlns:p14="http://schemas.microsoft.com/office/powerpoint/2010/main" val="68841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Client = alice</a:t>
            </a:r>
          </a:p>
          <a:p>
            <a:r>
              <a:rPr lang="en-US" smtClean="0"/>
              <a:t>Dịch vụ</a:t>
            </a:r>
            <a:r>
              <a:rPr lang="en-US" baseline="0" smtClean="0"/>
              <a:t> = bob</a:t>
            </a:r>
          </a:p>
          <a:p>
            <a:r>
              <a:rPr lang="en-US" baseline="0" smtClean="0"/>
              <a:t>AS </a:t>
            </a:r>
            <a:r>
              <a:rPr lang="en-US" baseline="0" smtClean="0">
                <a:sym typeface="Wingdings" panose="05000000000000000000" pitchFamily="2" charset="2"/>
              </a:rPr>
              <a:t> Cathy</a:t>
            </a: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14</a:t>
            </a:fld>
            <a:endParaRPr lang="en-US" altLang="zh-CN"/>
          </a:p>
        </p:txBody>
      </p:sp>
    </p:spTree>
    <p:extLst>
      <p:ext uri="{BB962C8B-B14F-4D97-AF65-F5344CB8AC3E}">
        <p14:creationId xmlns:p14="http://schemas.microsoft.com/office/powerpoint/2010/main" val="133537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chúng ta có thể thấy được điểm yếu trong hệ thống Kerberos: nếu máy chủ trung tâm ngừng hoạt động thì mọi hoạt động sẽ ngừng lại. Tuy nhiên ta có thể khác phục bằng việc sử dụng nhiều máy chủ Kerberos. </a:t>
            </a: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15</a:t>
            </a:fld>
            <a:endParaRPr lang="en-US" altLang="zh-CN"/>
          </a:p>
        </p:txBody>
      </p:sp>
    </p:spTree>
    <p:extLst>
      <p:ext uri="{BB962C8B-B14F-4D97-AF65-F5344CB8AC3E}">
        <p14:creationId xmlns:p14="http://schemas.microsoft.com/office/powerpoint/2010/main" val="274324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smtClean="0"/>
              <a:t>Tạo khóa sao cho kẻ địch không thể đoán được</a:t>
            </a:r>
          </a:p>
          <a:p>
            <a:pPr eaLnBrk="1" hangingPunct="1">
              <a:defRPr/>
            </a:pPr>
            <a:r>
              <a:rPr lang="en-US" sz="1200" smtClean="0"/>
              <a:t>Cần lựa chọn khóa ngẫu nhiên trong tập cho trước</a:t>
            </a:r>
          </a:p>
          <a:p>
            <a:pPr eaLnBrk="1" hangingPunct="1">
              <a:defRPr/>
            </a:pPr>
            <a:r>
              <a:rPr lang="en-US" sz="1200" smtClean="0"/>
              <a:t>Ví dụ: </a:t>
            </a:r>
            <a:r>
              <a:rPr lang="vi-VN" sz="1200" smtClean="0"/>
              <a:t>thực hiện phép chọn ngẫu nhiên một trong số 264 giá trị (từ 0 đến 264-1): khả năng đoán được của kẻ</a:t>
            </a:r>
            <a:r>
              <a:rPr lang="en-US" sz="1200" smtClean="0"/>
              <a:t> </a:t>
            </a:r>
            <a:r>
              <a:rPr lang="vi-VN" sz="1200" smtClean="0"/>
              <a:t>thù là gần như bằng 0</a:t>
            </a:r>
            <a:endParaRPr lang="en-US" sz="1200" smtClean="0"/>
          </a:p>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16</a:t>
            </a:fld>
            <a:endParaRPr lang="en-US" altLang="zh-CN"/>
          </a:p>
        </p:txBody>
      </p:sp>
    </p:spTree>
    <p:extLst>
      <p:ext uri="{BB962C8B-B14F-4D97-AF65-F5344CB8AC3E}">
        <p14:creationId xmlns:p14="http://schemas.microsoft.com/office/powerpoint/2010/main" val="1259755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smtClean="0"/>
              <a:t>Tạo khóa sao cho kẻ địch không thể đoán được</a:t>
            </a:r>
          </a:p>
          <a:p>
            <a:pPr eaLnBrk="1" hangingPunct="1">
              <a:defRPr/>
            </a:pPr>
            <a:r>
              <a:rPr lang="en-US" sz="1200" smtClean="0"/>
              <a:t>Cần lựa chọn khóa ngẫu nhiên trong tập cho trước</a:t>
            </a:r>
          </a:p>
          <a:p>
            <a:pPr eaLnBrk="1" hangingPunct="1">
              <a:defRPr/>
            </a:pPr>
            <a:r>
              <a:rPr lang="en-US" sz="1200" smtClean="0"/>
              <a:t>Ví dụ: </a:t>
            </a:r>
            <a:r>
              <a:rPr lang="vi-VN" sz="1200" smtClean="0"/>
              <a:t>thực hiện phép chọn ngẫu nhiên một trong số 264 giá trị (từ 0 đến 264-1): khả năng đoán được của kẻ</a:t>
            </a:r>
            <a:r>
              <a:rPr lang="en-US" sz="1200" smtClean="0"/>
              <a:t> </a:t>
            </a:r>
            <a:r>
              <a:rPr lang="vi-VN" sz="1200" smtClean="0"/>
              <a:t>thù là gần như bằng 0</a:t>
            </a:r>
            <a:endParaRPr lang="en-US" sz="1200" smtClean="0"/>
          </a:p>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17</a:t>
            </a:fld>
            <a:endParaRPr lang="en-US" altLang="zh-CN"/>
          </a:p>
        </p:txBody>
      </p:sp>
    </p:spTree>
    <p:extLst>
      <p:ext uri="{BB962C8B-B14F-4D97-AF65-F5344CB8AC3E}">
        <p14:creationId xmlns:p14="http://schemas.microsoft.com/office/powerpoint/2010/main" val="47598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18</a:t>
            </a:fld>
            <a:endParaRPr lang="en-US" altLang="zh-CN"/>
          </a:p>
        </p:txBody>
      </p:sp>
    </p:spTree>
    <p:extLst>
      <p:ext uri="{BB962C8B-B14F-4D97-AF65-F5344CB8AC3E}">
        <p14:creationId xmlns:p14="http://schemas.microsoft.com/office/powerpoint/2010/main" val="2499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vi-VN" sz="1200" b="0" i="0" kern="1200" smtClean="0">
                <a:solidFill>
                  <a:schemeClr val="tx1"/>
                </a:solidFill>
                <a:effectLst/>
                <a:latin typeface="Times New Roman" panose="02020603050405020304" pitchFamily="18" charset="0"/>
                <a:ea typeface="宋体" panose="02010600030101010101" pitchFamily="2" charset="-122"/>
                <a:cs typeface="+mn-cs"/>
              </a:rPr>
              <a:t>Từ đầu đến giờ ta đã giả thiết là hai bên A và B có thể lấy đƣợc khóa công khai</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của nhau nhờ một cách nào đó. Tuy nhiên việc chuyển khóa công khai cho nhau không</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hề đơn giản vì có thể bị kẻ xấu tấn công và đánh tráo khóa. Ngay cả khi ta đƣa ra một</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cơ chế sử dụng một trung tâm lƣu trữ và cung cấp thông tin khóa công khai của mọi</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ngƣời, kẻ địch cũng vẫn có thể tấn công theo kiểu the-man-in-the-middle để đánh tráo</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khóa công</a:t>
            </a:r>
            <a:r>
              <a:rPr lang="vi-VN" smtClean="0"/>
              <a:t> </a:t>
            </a:r>
            <a:br>
              <a:rPr lang="vi-VN"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19</a:t>
            </a:fld>
            <a:endParaRPr lang="en-US" altLang="zh-CN"/>
          </a:p>
        </p:txBody>
      </p:sp>
    </p:spTree>
    <p:extLst>
      <p:ext uri="{BB962C8B-B14F-4D97-AF65-F5344CB8AC3E}">
        <p14:creationId xmlns:p14="http://schemas.microsoft.com/office/powerpoint/2010/main" val="67183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a:t>
            </a:fld>
            <a:endParaRPr lang="en-US" altLang="zh-CN"/>
          </a:p>
        </p:txBody>
      </p:sp>
    </p:spTree>
    <p:extLst>
      <p:ext uri="{BB962C8B-B14F-4D97-AF65-F5344CB8AC3E}">
        <p14:creationId xmlns:p14="http://schemas.microsoft.com/office/powerpoint/2010/main" val="4003389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vi-VN" sz="1200" b="0" i="0" kern="1200" smtClean="0">
                <a:solidFill>
                  <a:schemeClr val="tx1"/>
                </a:solidFill>
                <a:effectLst/>
                <a:latin typeface="Times New Roman" panose="02020603050405020304" pitchFamily="18" charset="0"/>
                <a:ea typeface="宋体" panose="02010600030101010101" pitchFamily="2" charset="-122"/>
                <a:cs typeface="+mn-cs"/>
              </a:rPr>
              <a:t>Từ đó khóa công khai mới có thể sử dụng</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rộng rãi, trao đổi với ngƣời khác, mà không sợ bị tấn công đánh tráo. Khi Alice muốn</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sử dụng khóa công khai của Bob, Alice cần lấy đƣợc chứng chỉ khóa công khai này,</a:t>
            </a:r>
            <a:br>
              <a:rPr lang="vi-VN" sz="1200" b="0" i="0" kern="1200" smtClean="0">
                <a:solidFill>
                  <a:schemeClr val="tx1"/>
                </a:solidFill>
                <a:effectLst/>
                <a:latin typeface="Times New Roman" panose="02020603050405020304" pitchFamily="18" charset="0"/>
                <a:ea typeface="宋体" panose="02010600030101010101" pitchFamily="2" charset="-122"/>
                <a:cs typeface="+mn-cs"/>
              </a:rPr>
            </a:br>
            <a:r>
              <a:rPr lang="vi-VN" sz="1200" b="0" i="0" kern="1200" smtClean="0">
                <a:solidFill>
                  <a:schemeClr val="tx1"/>
                </a:solidFill>
                <a:effectLst/>
                <a:latin typeface="Times New Roman" panose="02020603050405020304" pitchFamily="18" charset="0"/>
                <a:ea typeface="宋体" panose="02010600030101010101" pitchFamily="2" charset="-122"/>
                <a:cs typeface="+mn-cs"/>
              </a:rPr>
              <a:t>thẩm định chữ ký của cơ quan phát hành, nếu đúng thì mới thực sự sử dụng.</a:t>
            </a:r>
            <a:r>
              <a:rPr lang="vi-VN" smtClean="0"/>
              <a:t> </a:t>
            </a:r>
            <a:br>
              <a:rPr lang="vi-VN"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20</a:t>
            </a:fld>
            <a:endParaRPr lang="en-US" altLang="zh-CN"/>
          </a:p>
        </p:txBody>
      </p:sp>
    </p:spTree>
    <p:extLst>
      <p:ext uri="{BB962C8B-B14F-4D97-AF65-F5344CB8AC3E}">
        <p14:creationId xmlns:p14="http://schemas.microsoft.com/office/powerpoint/2010/main" val="4215312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21</a:t>
            </a:fld>
            <a:endParaRPr lang="en-US" altLang="zh-CN"/>
          </a:p>
        </p:txBody>
      </p:sp>
    </p:spTree>
    <p:extLst>
      <p:ext uri="{BB962C8B-B14F-4D97-AF65-F5344CB8AC3E}">
        <p14:creationId xmlns:p14="http://schemas.microsoft.com/office/powerpoint/2010/main" val="1233952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22</a:t>
            </a:fld>
            <a:endParaRPr lang="en-US" altLang="zh-CN"/>
          </a:p>
        </p:txBody>
      </p:sp>
    </p:spTree>
    <p:extLst>
      <p:ext uri="{BB962C8B-B14F-4D97-AF65-F5344CB8AC3E}">
        <p14:creationId xmlns:p14="http://schemas.microsoft.com/office/powerpoint/2010/main" val="649387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23</a:t>
            </a:fld>
            <a:endParaRPr lang="en-US" altLang="zh-CN"/>
          </a:p>
        </p:txBody>
      </p:sp>
    </p:spTree>
    <p:extLst>
      <p:ext uri="{BB962C8B-B14F-4D97-AF65-F5344CB8AC3E}">
        <p14:creationId xmlns:p14="http://schemas.microsoft.com/office/powerpoint/2010/main" val="244846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3</a:t>
            </a:fld>
            <a:endParaRPr lang="en-US" altLang="zh-CN"/>
          </a:p>
        </p:txBody>
      </p:sp>
    </p:spTree>
    <p:extLst>
      <p:ext uri="{BB962C8B-B14F-4D97-AF65-F5344CB8AC3E}">
        <p14:creationId xmlns:p14="http://schemas.microsoft.com/office/powerpoint/2010/main" val="108012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4</a:t>
            </a:fld>
            <a:endParaRPr lang="en-US" altLang="zh-CN"/>
          </a:p>
        </p:txBody>
      </p:sp>
    </p:spTree>
    <p:extLst>
      <p:ext uri="{BB962C8B-B14F-4D97-AF65-F5344CB8AC3E}">
        <p14:creationId xmlns:p14="http://schemas.microsoft.com/office/powerpoint/2010/main" val="4223599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5</a:t>
            </a:fld>
            <a:endParaRPr lang="en-US" altLang="zh-CN"/>
          </a:p>
        </p:txBody>
      </p:sp>
    </p:spTree>
    <p:extLst>
      <p:ext uri="{BB962C8B-B14F-4D97-AF65-F5344CB8AC3E}">
        <p14:creationId xmlns:p14="http://schemas.microsoft.com/office/powerpoint/2010/main" val="405684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6</a:t>
            </a:fld>
            <a:endParaRPr lang="en-US" altLang="zh-CN"/>
          </a:p>
        </p:txBody>
      </p:sp>
    </p:spTree>
    <p:extLst>
      <p:ext uri="{BB962C8B-B14F-4D97-AF65-F5344CB8AC3E}">
        <p14:creationId xmlns:p14="http://schemas.microsoft.com/office/powerpoint/2010/main" val="104747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7</a:t>
            </a:fld>
            <a:endParaRPr lang="en-US" altLang="zh-CN"/>
          </a:p>
        </p:txBody>
      </p:sp>
    </p:spTree>
    <p:extLst>
      <p:ext uri="{BB962C8B-B14F-4D97-AF65-F5344CB8AC3E}">
        <p14:creationId xmlns:p14="http://schemas.microsoft.com/office/powerpoint/2010/main" val="175051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8</a:t>
            </a:fld>
            <a:endParaRPr lang="en-US" altLang="zh-CN"/>
          </a:p>
        </p:txBody>
      </p:sp>
    </p:spTree>
    <p:extLst>
      <p:ext uri="{BB962C8B-B14F-4D97-AF65-F5344CB8AC3E}">
        <p14:creationId xmlns:p14="http://schemas.microsoft.com/office/powerpoint/2010/main" val="333761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Trong bước hai, C sẽ tạo hai “cái hộp” lồng nhau, một hôp con nằm trong một hộp to. </a:t>
            </a:r>
            <a:endParaRPr lang="en-US" smtClean="0"/>
          </a:p>
          <a:p>
            <a:r>
              <a:rPr lang="vi-VN" smtClean="0"/>
              <a:t>Hộp to là toàn bộ thông điệp, khóa bởi khóa kAC, để A có thể mở được. </a:t>
            </a:r>
            <a:endParaRPr lang="en-US" smtClean="0"/>
          </a:p>
          <a:p>
            <a:r>
              <a:rPr lang="vi-VN" smtClean="0"/>
              <a:t>Tuy nhiên khi A mở hộp này thì sẽ thấy có một hộp con khóa bởi kBC, chỉ dành cho B, vì vậy A sẽ chuyển tiếp hộp này cho B ở bước 3. </a:t>
            </a:r>
            <a:endParaRPr lang="en-US" smtClean="0"/>
          </a:p>
          <a:p>
            <a:r>
              <a:rPr lang="vi-VN" smtClean="0"/>
              <a:t>Ngoài ra các giá trị ngẫu nhiên r1, r2 được sử dụng nhằm tạo ra một cơ chế thách thức –đáp ứng cho phép các bên có thể xác thực lẫn nhau</a:t>
            </a:r>
            <a:endParaRPr lang="en-US" smtClean="0"/>
          </a:p>
          <a:p>
            <a:r>
              <a:rPr lang="vi-VN" smtClean="0"/>
              <a:t>. Chẳng hạn giá trị r2 cho phép B thách thức thể hiện được là mình có nắm khóa phiên ks. </a:t>
            </a:r>
            <a:endParaRPr lang="en-US" smtClean="0"/>
          </a:p>
          <a:p>
            <a:r>
              <a:rPr lang="vi-VN" smtClean="0"/>
              <a:t>Dễ thấy nếu A chỉ đơn thuần nghe trộm và phát lại các thông báo cũ thì không thể vượt qua thách thức này vì các giá trị sinh ngẫu nhiên sẽ không bao giờ lặp lại.</a:t>
            </a: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9</a:t>
            </a:fld>
            <a:endParaRPr lang="en-US" altLang="zh-CN"/>
          </a:p>
        </p:txBody>
      </p:sp>
    </p:spTree>
    <p:extLst>
      <p:ext uri="{BB962C8B-B14F-4D97-AF65-F5344CB8AC3E}">
        <p14:creationId xmlns:p14="http://schemas.microsoft.com/office/powerpoint/2010/main" val="353493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0D5FE37F-FB2F-4771-B097-6553DF2EA1F0}"/>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 name="Group 8">
            <a:extLst>
              <a:ext uri="{FF2B5EF4-FFF2-40B4-BE49-F238E27FC236}">
                <a16:creationId xmlns:a16="http://schemas.microsoft.com/office/drawing/2014/main" id="{C53BE3E4-7657-423A-9BE4-D013001CC5CA}"/>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id="{88A25FD8-CC8F-4844-BD18-7D5B0FF1398F}"/>
                </a:ext>
              </a:extLst>
            </p:cNvPr>
            <p:cNvSpPr>
              <a:spLocks noChangeArrowheads="1"/>
            </p:cNvSpPr>
            <p:nvPr/>
          </p:nvSpPr>
          <p:spPr bwMode="auto">
            <a:xfrm>
              <a:off x="4704" y="1885"/>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7" name="Oval 10">
              <a:extLst>
                <a:ext uri="{FF2B5EF4-FFF2-40B4-BE49-F238E27FC236}">
                  <a16:creationId xmlns:a16="http://schemas.microsoft.com/office/drawing/2014/main" id="{902D3EEE-A0A0-44A4-9205-86BEEA30222E}"/>
                </a:ext>
              </a:extLst>
            </p:cNvPr>
            <p:cNvSpPr>
              <a:spLocks noChangeArrowheads="1"/>
            </p:cNvSpPr>
            <p:nvPr/>
          </p:nvSpPr>
          <p:spPr bwMode="auto">
            <a:xfrm>
              <a:off x="4883" y="1885"/>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8" name="Oval 11">
              <a:extLst>
                <a:ext uri="{FF2B5EF4-FFF2-40B4-BE49-F238E27FC236}">
                  <a16:creationId xmlns:a16="http://schemas.microsoft.com/office/drawing/2014/main" id="{515CC1B9-C739-4C83-B94A-AAF86E8F17D9}"/>
                </a:ext>
              </a:extLst>
            </p:cNvPr>
            <p:cNvSpPr>
              <a:spLocks noChangeArrowheads="1"/>
            </p:cNvSpPr>
            <p:nvPr/>
          </p:nvSpPr>
          <p:spPr bwMode="auto">
            <a:xfrm>
              <a:off x="5062" y="1885"/>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9" name="Oval 12">
              <a:extLst>
                <a:ext uri="{FF2B5EF4-FFF2-40B4-BE49-F238E27FC236}">
                  <a16:creationId xmlns:a16="http://schemas.microsoft.com/office/drawing/2014/main" id="{1184C5DA-1011-4EBE-82CC-6F5999311B3E}"/>
                </a:ext>
              </a:extLst>
            </p:cNvPr>
            <p:cNvSpPr>
              <a:spLocks noChangeArrowheads="1"/>
            </p:cNvSpPr>
            <p:nvPr/>
          </p:nvSpPr>
          <p:spPr bwMode="auto">
            <a:xfrm>
              <a:off x="4704" y="2064"/>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 name="Oval 13">
              <a:extLst>
                <a:ext uri="{FF2B5EF4-FFF2-40B4-BE49-F238E27FC236}">
                  <a16:creationId xmlns:a16="http://schemas.microsoft.com/office/drawing/2014/main" id="{ACDEFD58-8E11-4FDA-8B80-41693DFFE2E7}"/>
                </a:ext>
              </a:extLst>
            </p:cNvPr>
            <p:cNvSpPr>
              <a:spLocks noChangeArrowheads="1"/>
            </p:cNvSpPr>
            <p:nvPr/>
          </p:nvSpPr>
          <p:spPr bwMode="auto">
            <a:xfrm>
              <a:off x="4883" y="2064"/>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1" name="Oval 14">
              <a:extLst>
                <a:ext uri="{FF2B5EF4-FFF2-40B4-BE49-F238E27FC236}">
                  <a16:creationId xmlns:a16="http://schemas.microsoft.com/office/drawing/2014/main" id="{A317503E-ADEE-40F4-B8B5-20D903EFE919}"/>
                </a:ext>
              </a:extLst>
            </p:cNvPr>
            <p:cNvSpPr>
              <a:spLocks noChangeArrowheads="1"/>
            </p:cNvSpPr>
            <p:nvPr/>
          </p:nvSpPr>
          <p:spPr bwMode="auto">
            <a:xfrm>
              <a:off x="5062" y="2064"/>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2" name="Oval 15">
              <a:extLst>
                <a:ext uri="{FF2B5EF4-FFF2-40B4-BE49-F238E27FC236}">
                  <a16:creationId xmlns:a16="http://schemas.microsoft.com/office/drawing/2014/main" id="{59DF5A78-9B7B-426D-81F4-44A0B46F7407}"/>
                </a:ext>
              </a:extLst>
            </p:cNvPr>
            <p:cNvSpPr>
              <a:spLocks noChangeArrowheads="1"/>
            </p:cNvSpPr>
            <p:nvPr/>
          </p:nvSpPr>
          <p:spPr bwMode="auto">
            <a:xfrm>
              <a:off x="5241" y="2064"/>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3" name="Oval 16">
              <a:extLst>
                <a:ext uri="{FF2B5EF4-FFF2-40B4-BE49-F238E27FC236}">
                  <a16:creationId xmlns:a16="http://schemas.microsoft.com/office/drawing/2014/main" id="{6576584A-D1CD-42EC-981E-402C6221B806}"/>
                </a:ext>
              </a:extLst>
            </p:cNvPr>
            <p:cNvSpPr>
              <a:spLocks noChangeArrowheads="1"/>
            </p:cNvSpPr>
            <p:nvPr/>
          </p:nvSpPr>
          <p:spPr bwMode="auto">
            <a:xfrm>
              <a:off x="4704" y="2243"/>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4" name="Oval 17">
              <a:extLst>
                <a:ext uri="{FF2B5EF4-FFF2-40B4-BE49-F238E27FC236}">
                  <a16:creationId xmlns:a16="http://schemas.microsoft.com/office/drawing/2014/main" id="{7FA2A475-E1C3-4743-8E52-EF83C6E7C026}"/>
                </a:ext>
              </a:extLst>
            </p:cNvPr>
            <p:cNvSpPr>
              <a:spLocks noChangeArrowheads="1"/>
            </p:cNvSpPr>
            <p:nvPr/>
          </p:nvSpPr>
          <p:spPr bwMode="auto">
            <a:xfrm>
              <a:off x="4883" y="2243"/>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5" name="Oval 18">
              <a:extLst>
                <a:ext uri="{FF2B5EF4-FFF2-40B4-BE49-F238E27FC236}">
                  <a16:creationId xmlns:a16="http://schemas.microsoft.com/office/drawing/2014/main" id="{5C64853A-BE35-47D9-A7F3-BEF83667D8A1}"/>
                </a:ext>
              </a:extLst>
            </p:cNvPr>
            <p:cNvSpPr>
              <a:spLocks noChangeArrowheads="1"/>
            </p:cNvSpPr>
            <p:nvPr/>
          </p:nvSpPr>
          <p:spPr bwMode="auto">
            <a:xfrm>
              <a:off x="5062" y="2243"/>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6" name="Oval 19">
              <a:extLst>
                <a:ext uri="{FF2B5EF4-FFF2-40B4-BE49-F238E27FC236}">
                  <a16:creationId xmlns:a16="http://schemas.microsoft.com/office/drawing/2014/main" id="{8300D065-26B5-4158-BBDC-5F394D4BD6BF}"/>
                </a:ext>
              </a:extLst>
            </p:cNvPr>
            <p:cNvSpPr>
              <a:spLocks noChangeArrowheads="1"/>
            </p:cNvSpPr>
            <p:nvPr/>
          </p:nvSpPr>
          <p:spPr bwMode="auto">
            <a:xfrm>
              <a:off x="5241" y="2243"/>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7" name="Oval 20">
              <a:extLst>
                <a:ext uri="{FF2B5EF4-FFF2-40B4-BE49-F238E27FC236}">
                  <a16:creationId xmlns:a16="http://schemas.microsoft.com/office/drawing/2014/main" id="{051527F6-DE7F-42A2-932B-28895FE4C018}"/>
                </a:ext>
              </a:extLst>
            </p:cNvPr>
            <p:cNvSpPr>
              <a:spLocks noChangeArrowheads="1"/>
            </p:cNvSpPr>
            <p:nvPr/>
          </p:nvSpPr>
          <p:spPr bwMode="auto">
            <a:xfrm>
              <a:off x="5420" y="2243"/>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8" name="Oval 21">
              <a:extLst>
                <a:ext uri="{FF2B5EF4-FFF2-40B4-BE49-F238E27FC236}">
                  <a16:creationId xmlns:a16="http://schemas.microsoft.com/office/drawing/2014/main" id="{233CD5AC-FDE7-411C-A364-259F6F2D7143}"/>
                </a:ext>
              </a:extLst>
            </p:cNvPr>
            <p:cNvSpPr>
              <a:spLocks noChangeArrowheads="1"/>
            </p:cNvSpPr>
            <p:nvPr/>
          </p:nvSpPr>
          <p:spPr bwMode="auto">
            <a:xfrm>
              <a:off x="4704" y="2421"/>
              <a:ext cx="127" cy="128"/>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9" name="Oval 22">
              <a:extLst>
                <a:ext uri="{FF2B5EF4-FFF2-40B4-BE49-F238E27FC236}">
                  <a16:creationId xmlns:a16="http://schemas.microsoft.com/office/drawing/2014/main" id="{1609AB7F-CEBF-4C25-8C22-11672D63876A}"/>
                </a:ext>
              </a:extLst>
            </p:cNvPr>
            <p:cNvSpPr>
              <a:spLocks noChangeArrowheads="1"/>
            </p:cNvSpPr>
            <p:nvPr/>
          </p:nvSpPr>
          <p:spPr bwMode="auto">
            <a:xfrm>
              <a:off x="4883" y="2421"/>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0" name="Oval 23">
              <a:extLst>
                <a:ext uri="{FF2B5EF4-FFF2-40B4-BE49-F238E27FC236}">
                  <a16:creationId xmlns:a16="http://schemas.microsoft.com/office/drawing/2014/main" id="{7657C69F-17F8-4EFB-87FB-CC1D5ACE7C99}"/>
                </a:ext>
              </a:extLst>
            </p:cNvPr>
            <p:cNvSpPr>
              <a:spLocks noChangeArrowheads="1"/>
            </p:cNvSpPr>
            <p:nvPr/>
          </p:nvSpPr>
          <p:spPr bwMode="auto">
            <a:xfrm>
              <a:off x="5062" y="2421"/>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1" name="Oval 24">
              <a:extLst>
                <a:ext uri="{FF2B5EF4-FFF2-40B4-BE49-F238E27FC236}">
                  <a16:creationId xmlns:a16="http://schemas.microsoft.com/office/drawing/2014/main" id="{06B40831-723F-4336-85BB-D48ADAE1D9B2}"/>
                </a:ext>
              </a:extLst>
            </p:cNvPr>
            <p:cNvSpPr>
              <a:spLocks noChangeArrowheads="1"/>
            </p:cNvSpPr>
            <p:nvPr/>
          </p:nvSpPr>
          <p:spPr bwMode="auto">
            <a:xfrm>
              <a:off x="5241" y="2421"/>
              <a:ext cx="127" cy="128"/>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2" name="Oval 25">
              <a:extLst>
                <a:ext uri="{FF2B5EF4-FFF2-40B4-BE49-F238E27FC236}">
                  <a16:creationId xmlns:a16="http://schemas.microsoft.com/office/drawing/2014/main" id="{EC85E960-8CC2-4C64-AA11-77C1BCF4A69B}"/>
                </a:ext>
              </a:extLst>
            </p:cNvPr>
            <p:cNvSpPr>
              <a:spLocks noChangeArrowheads="1"/>
            </p:cNvSpPr>
            <p:nvPr/>
          </p:nvSpPr>
          <p:spPr bwMode="auto">
            <a:xfrm>
              <a:off x="4704" y="2600"/>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3" name="Oval 26">
              <a:extLst>
                <a:ext uri="{FF2B5EF4-FFF2-40B4-BE49-F238E27FC236}">
                  <a16:creationId xmlns:a16="http://schemas.microsoft.com/office/drawing/2014/main" id="{F2419438-CF97-4288-B603-52DB5A5F9066}"/>
                </a:ext>
              </a:extLst>
            </p:cNvPr>
            <p:cNvSpPr>
              <a:spLocks noChangeArrowheads="1"/>
            </p:cNvSpPr>
            <p:nvPr/>
          </p:nvSpPr>
          <p:spPr bwMode="auto">
            <a:xfrm>
              <a:off x="4883" y="2600"/>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4" name="Oval 27">
              <a:extLst>
                <a:ext uri="{FF2B5EF4-FFF2-40B4-BE49-F238E27FC236}">
                  <a16:creationId xmlns:a16="http://schemas.microsoft.com/office/drawing/2014/main" id="{244F80CB-EF50-4103-A201-62CA98A78710}"/>
                </a:ext>
              </a:extLst>
            </p:cNvPr>
            <p:cNvSpPr>
              <a:spLocks noChangeArrowheads="1"/>
            </p:cNvSpPr>
            <p:nvPr/>
          </p:nvSpPr>
          <p:spPr bwMode="auto">
            <a:xfrm>
              <a:off x="5062" y="2600"/>
              <a:ext cx="127" cy="128"/>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5" name="Oval 28">
              <a:extLst>
                <a:ext uri="{FF2B5EF4-FFF2-40B4-BE49-F238E27FC236}">
                  <a16:creationId xmlns:a16="http://schemas.microsoft.com/office/drawing/2014/main" id="{98A2E44B-A1C6-4CF5-A5AD-46211635D907}"/>
                </a:ext>
              </a:extLst>
            </p:cNvPr>
            <p:cNvSpPr>
              <a:spLocks noChangeArrowheads="1"/>
            </p:cNvSpPr>
            <p:nvPr/>
          </p:nvSpPr>
          <p:spPr bwMode="auto">
            <a:xfrm>
              <a:off x="5241" y="2600"/>
              <a:ext cx="127" cy="128"/>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6" name="Oval 29">
              <a:extLst>
                <a:ext uri="{FF2B5EF4-FFF2-40B4-BE49-F238E27FC236}">
                  <a16:creationId xmlns:a16="http://schemas.microsoft.com/office/drawing/2014/main" id="{65E81701-D318-4920-B4A1-E5D51E441491}"/>
                </a:ext>
              </a:extLst>
            </p:cNvPr>
            <p:cNvSpPr>
              <a:spLocks noChangeArrowheads="1"/>
            </p:cNvSpPr>
            <p:nvPr/>
          </p:nvSpPr>
          <p:spPr bwMode="auto">
            <a:xfrm>
              <a:off x="5420" y="2600"/>
              <a:ext cx="127" cy="128"/>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7" name="Oval 30">
              <a:extLst>
                <a:ext uri="{FF2B5EF4-FFF2-40B4-BE49-F238E27FC236}">
                  <a16:creationId xmlns:a16="http://schemas.microsoft.com/office/drawing/2014/main" id="{1371B603-E2F7-455B-96F1-CC13243C2B8E}"/>
                </a:ext>
              </a:extLst>
            </p:cNvPr>
            <p:cNvSpPr>
              <a:spLocks noChangeArrowheads="1"/>
            </p:cNvSpPr>
            <p:nvPr/>
          </p:nvSpPr>
          <p:spPr bwMode="auto">
            <a:xfrm>
              <a:off x="4704" y="2779"/>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8" name="Oval 31">
              <a:extLst>
                <a:ext uri="{FF2B5EF4-FFF2-40B4-BE49-F238E27FC236}">
                  <a16:creationId xmlns:a16="http://schemas.microsoft.com/office/drawing/2014/main" id="{EEAFDA1D-3ECD-4903-9EEF-E46D2576F3E7}"/>
                </a:ext>
              </a:extLst>
            </p:cNvPr>
            <p:cNvSpPr>
              <a:spLocks noChangeArrowheads="1"/>
            </p:cNvSpPr>
            <p:nvPr/>
          </p:nvSpPr>
          <p:spPr bwMode="auto">
            <a:xfrm>
              <a:off x="4883" y="2779"/>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9" name="Oval 32">
              <a:extLst>
                <a:ext uri="{FF2B5EF4-FFF2-40B4-BE49-F238E27FC236}">
                  <a16:creationId xmlns:a16="http://schemas.microsoft.com/office/drawing/2014/main" id="{DCF9081A-3508-4E9A-B6B7-3FB40E8712CA}"/>
                </a:ext>
              </a:extLst>
            </p:cNvPr>
            <p:cNvSpPr>
              <a:spLocks noChangeArrowheads="1"/>
            </p:cNvSpPr>
            <p:nvPr/>
          </p:nvSpPr>
          <p:spPr bwMode="auto">
            <a:xfrm>
              <a:off x="5062" y="2779"/>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0" name="Oval 33">
              <a:extLst>
                <a:ext uri="{FF2B5EF4-FFF2-40B4-BE49-F238E27FC236}">
                  <a16:creationId xmlns:a16="http://schemas.microsoft.com/office/drawing/2014/main" id="{FDA7251E-DA79-4E14-A48D-89B0C120DAB5}"/>
                </a:ext>
              </a:extLst>
            </p:cNvPr>
            <p:cNvSpPr>
              <a:spLocks noChangeArrowheads="1"/>
            </p:cNvSpPr>
            <p:nvPr/>
          </p:nvSpPr>
          <p:spPr bwMode="auto">
            <a:xfrm>
              <a:off x="5241" y="2779"/>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1" name="Oval 34">
              <a:extLst>
                <a:ext uri="{FF2B5EF4-FFF2-40B4-BE49-F238E27FC236}">
                  <a16:creationId xmlns:a16="http://schemas.microsoft.com/office/drawing/2014/main" id="{07FA007A-60DA-4261-B4BA-9C825523ACBA}"/>
                </a:ext>
              </a:extLst>
            </p:cNvPr>
            <p:cNvSpPr>
              <a:spLocks noChangeArrowheads="1"/>
            </p:cNvSpPr>
            <p:nvPr/>
          </p:nvSpPr>
          <p:spPr bwMode="auto">
            <a:xfrm>
              <a:off x="4704" y="2958"/>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2" name="Oval 35">
              <a:extLst>
                <a:ext uri="{FF2B5EF4-FFF2-40B4-BE49-F238E27FC236}">
                  <a16:creationId xmlns:a16="http://schemas.microsoft.com/office/drawing/2014/main" id="{EFB89D85-D5DE-4A82-AE85-A364C50A7799}"/>
                </a:ext>
              </a:extLst>
            </p:cNvPr>
            <p:cNvSpPr>
              <a:spLocks noChangeArrowheads="1"/>
            </p:cNvSpPr>
            <p:nvPr/>
          </p:nvSpPr>
          <p:spPr bwMode="auto">
            <a:xfrm>
              <a:off x="4883" y="2958"/>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3" name="Oval 36">
              <a:extLst>
                <a:ext uri="{FF2B5EF4-FFF2-40B4-BE49-F238E27FC236}">
                  <a16:creationId xmlns:a16="http://schemas.microsoft.com/office/drawing/2014/main" id="{84C37A94-F8AF-4713-BFF9-CBF44A4A4808}"/>
                </a:ext>
              </a:extLst>
            </p:cNvPr>
            <p:cNvSpPr>
              <a:spLocks noChangeArrowheads="1"/>
            </p:cNvSpPr>
            <p:nvPr/>
          </p:nvSpPr>
          <p:spPr bwMode="auto">
            <a:xfrm>
              <a:off x="5062" y="2958"/>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4" name="Oval 37">
              <a:extLst>
                <a:ext uri="{FF2B5EF4-FFF2-40B4-BE49-F238E27FC236}">
                  <a16:creationId xmlns:a16="http://schemas.microsoft.com/office/drawing/2014/main" id="{2741F3C8-CF44-44DA-851B-3E315306C223}"/>
                </a:ext>
              </a:extLst>
            </p:cNvPr>
            <p:cNvSpPr>
              <a:spLocks noChangeArrowheads="1"/>
            </p:cNvSpPr>
            <p:nvPr/>
          </p:nvSpPr>
          <p:spPr bwMode="auto">
            <a:xfrm>
              <a:off x="5241" y="2958"/>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5" name="Oval 38">
              <a:extLst>
                <a:ext uri="{FF2B5EF4-FFF2-40B4-BE49-F238E27FC236}">
                  <a16:creationId xmlns:a16="http://schemas.microsoft.com/office/drawing/2014/main" id="{81AD9A54-E098-4C6D-97D3-D8F434F5760D}"/>
                </a:ext>
              </a:extLst>
            </p:cNvPr>
            <p:cNvSpPr>
              <a:spLocks noChangeArrowheads="1"/>
            </p:cNvSpPr>
            <p:nvPr/>
          </p:nvSpPr>
          <p:spPr bwMode="auto">
            <a:xfrm>
              <a:off x="4883" y="3137"/>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6" name="Oval 39">
              <a:extLst>
                <a:ext uri="{FF2B5EF4-FFF2-40B4-BE49-F238E27FC236}">
                  <a16:creationId xmlns:a16="http://schemas.microsoft.com/office/drawing/2014/main" id="{1BD83BC6-A84D-4F46-9E1D-ACD88A7CC27B}"/>
                </a:ext>
              </a:extLst>
            </p:cNvPr>
            <p:cNvSpPr>
              <a:spLocks noChangeArrowheads="1"/>
            </p:cNvSpPr>
            <p:nvPr/>
          </p:nvSpPr>
          <p:spPr bwMode="auto">
            <a:xfrm>
              <a:off x="5241" y="3137"/>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grpSp>
      <p:sp>
        <p:nvSpPr>
          <p:cNvPr id="37" name="Line 40">
            <a:extLst>
              <a:ext uri="{FF2B5EF4-FFF2-40B4-BE49-F238E27FC236}">
                <a16:creationId xmlns:a16="http://schemas.microsoft.com/office/drawing/2014/main" id="{E28551B1-DFA2-4A89-BC00-92B1AF35CA75}"/>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6179"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zh-CN" noProof="0"/>
              <a:t>Click to edit Master title style</a:t>
            </a:r>
          </a:p>
        </p:txBody>
      </p:sp>
      <p:sp>
        <p:nvSpPr>
          <p:cNvPr id="306180"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en-US" altLang="zh-CN" noProof="0"/>
              <a:t>Click to edit Master subtitle style</a:t>
            </a:r>
          </a:p>
        </p:txBody>
      </p:sp>
      <p:sp>
        <p:nvSpPr>
          <p:cNvPr id="38" name="Rectangle 5">
            <a:extLst>
              <a:ext uri="{FF2B5EF4-FFF2-40B4-BE49-F238E27FC236}">
                <a16:creationId xmlns:a16="http://schemas.microsoft.com/office/drawing/2014/main" id="{35DCC0B1-9AAA-4FBB-9222-E270091F8444}"/>
              </a:ext>
            </a:extLst>
          </p:cNvPr>
          <p:cNvSpPr>
            <a:spLocks noGrp="1" noChangeArrowheads="1"/>
          </p:cNvSpPr>
          <p:nvPr>
            <p:ph type="dt" sz="half" idx="10"/>
          </p:nvPr>
        </p:nvSpPr>
        <p:spPr/>
        <p:txBody>
          <a:bodyPr/>
          <a:lstStyle>
            <a:lvl1pPr>
              <a:defRPr/>
            </a:lvl1pPr>
          </a:lstStyle>
          <a:p>
            <a:pPr>
              <a:defRPr/>
            </a:pPr>
            <a:endParaRPr lang="en-US" altLang="zh-CN"/>
          </a:p>
        </p:txBody>
      </p:sp>
      <p:sp>
        <p:nvSpPr>
          <p:cNvPr id="39" name="Rectangle 6">
            <a:extLst>
              <a:ext uri="{FF2B5EF4-FFF2-40B4-BE49-F238E27FC236}">
                <a16:creationId xmlns:a16="http://schemas.microsoft.com/office/drawing/2014/main" id="{9827E251-C0EC-48D6-84B4-3AF393D4ED2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a:extLst>
              <a:ext uri="{FF2B5EF4-FFF2-40B4-BE49-F238E27FC236}">
                <a16:creationId xmlns:a16="http://schemas.microsoft.com/office/drawing/2014/main" id="{E0784FF1-2646-4907-A181-B9CB543E3D09}"/>
              </a:ext>
            </a:extLst>
          </p:cNvPr>
          <p:cNvSpPr>
            <a:spLocks noGrp="1" noChangeArrowheads="1"/>
          </p:cNvSpPr>
          <p:nvPr>
            <p:ph type="sldNum" sz="quarter" idx="12"/>
          </p:nvPr>
        </p:nvSpPr>
        <p:spPr/>
        <p:txBody>
          <a:bodyPr/>
          <a:lstStyle>
            <a:lvl1pPr>
              <a:defRPr/>
            </a:lvl1pPr>
          </a:lstStyle>
          <a:p>
            <a:pPr>
              <a:defRPr/>
            </a:pPr>
            <a:fld id="{DD45C02A-C222-4926-B862-531905DBEA02}" type="slidenum">
              <a:rPr lang="en-US" altLang="zh-CN"/>
              <a:pPr>
                <a:defRPr/>
              </a:pPr>
              <a:t>‹#›</a:t>
            </a:fld>
            <a:endParaRPr lang="en-US" altLang="zh-CN"/>
          </a:p>
        </p:txBody>
      </p:sp>
    </p:spTree>
    <p:extLst>
      <p:ext uri="{BB962C8B-B14F-4D97-AF65-F5344CB8AC3E}">
        <p14:creationId xmlns:p14="http://schemas.microsoft.com/office/powerpoint/2010/main" val="169526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1936CEA-E7C9-4B31-BCBD-D13023EA1C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57ABC34-217D-4D9C-A4F1-0CB15AE97E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A4C9D9FD-A9E3-4694-9961-D3CDFCD32A29}"/>
              </a:ext>
            </a:extLst>
          </p:cNvPr>
          <p:cNvSpPr>
            <a:spLocks noGrp="1" noChangeArrowheads="1"/>
          </p:cNvSpPr>
          <p:nvPr>
            <p:ph type="sldNum" sz="quarter" idx="12"/>
          </p:nvPr>
        </p:nvSpPr>
        <p:spPr>
          <a:ln/>
        </p:spPr>
        <p:txBody>
          <a:bodyPr/>
          <a:lstStyle>
            <a:lvl1pPr>
              <a:defRPr/>
            </a:lvl1pPr>
          </a:lstStyle>
          <a:p>
            <a:pPr>
              <a:defRPr/>
            </a:pPr>
            <a:fld id="{6E551A43-CC43-4B68-9DF3-739253156B60}" type="slidenum">
              <a:rPr lang="en-US" altLang="zh-CN"/>
              <a:pPr>
                <a:defRPr/>
              </a:pPr>
              <a:t>‹#›</a:t>
            </a:fld>
            <a:endParaRPr lang="en-US" altLang="zh-CN"/>
          </a:p>
        </p:txBody>
      </p:sp>
    </p:spTree>
    <p:extLst>
      <p:ext uri="{BB962C8B-B14F-4D97-AF65-F5344CB8AC3E}">
        <p14:creationId xmlns:p14="http://schemas.microsoft.com/office/powerpoint/2010/main" val="298815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C60F835D-2E84-4C0C-AB13-BC6879F47D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7871FBB-2610-408C-BEA8-05513836C7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1113B75E-ED29-4EFB-91E3-CE2BF800F916}"/>
              </a:ext>
            </a:extLst>
          </p:cNvPr>
          <p:cNvSpPr>
            <a:spLocks noGrp="1" noChangeArrowheads="1"/>
          </p:cNvSpPr>
          <p:nvPr>
            <p:ph type="sldNum" sz="quarter" idx="12"/>
          </p:nvPr>
        </p:nvSpPr>
        <p:spPr>
          <a:ln/>
        </p:spPr>
        <p:txBody>
          <a:bodyPr/>
          <a:lstStyle>
            <a:lvl1pPr>
              <a:defRPr/>
            </a:lvl1pPr>
          </a:lstStyle>
          <a:p>
            <a:pPr>
              <a:defRPr/>
            </a:pPr>
            <a:fld id="{9149AE2B-CCCE-4273-A4D4-334CC0EDF188}" type="slidenum">
              <a:rPr lang="en-US" altLang="zh-CN"/>
              <a:pPr>
                <a:defRPr/>
              </a:pPr>
              <a:t>‹#›</a:t>
            </a:fld>
            <a:endParaRPr lang="en-US" altLang="zh-CN"/>
          </a:p>
        </p:txBody>
      </p:sp>
    </p:spTree>
    <p:extLst>
      <p:ext uri="{BB962C8B-B14F-4D97-AF65-F5344CB8AC3E}">
        <p14:creationId xmlns:p14="http://schemas.microsoft.com/office/powerpoint/2010/main" val="300939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able Placeholder 2"/>
          <p:cNvSpPr>
            <a:spLocks noGrp="1"/>
          </p:cNvSpPr>
          <p:nvPr>
            <p:ph type="tbl" idx="1"/>
          </p:nvPr>
        </p:nvSpPr>
        <p:spPr>
          <a:xfrm>
            <a:off x="457200" y="1719263"/>
            <a:ext cx="8229600" cy="4411662"/>
          </a:xfrm>
        </p:spPr>
        <p:txBody>
          <a:bodyPr/>
          <a:lstStyle/>
          <a:p>
            <a:pPr lvl="0"/>
            <a:endParaRPr lang="en-US" noProof="0"/>
          </a:p>
        </p:txBody>
      </p:sp>
      <p:sp>
        <p:nvSpPr>
          <p:cNvPr id="4" name="Rectangle 5">
            <a:extLst>
              <a:ext uri="{FF2B5EF4-FFF2-40B4-BE49-F238E27FC236}">
                <a16:creationId xmlns:a16="http://schemas.microsoft.com/office/drawing/2014/main" id="{C78BD2F7-F1EF-4A93-9329-0521CCCCD3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B42CA44-D962-43CF-96DB-711C83D21A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B417D026-DECA-4F17-BFA8-DAAC6198954D}"/>
              </a:ext>
            </a:extLst>
          </p:cNvPr>
          <p:cNvSpPr>
            <a:spLocks noGrp="1" noChangeArrowheads="1"/>
          </p:cNvSpPr>
          <p:nvPr>
            <p:ph type="sldNum" sz="quarter" idx="12"/>
          </p:nvPr>
        </p:nvSpPr>
        <p:spPr>
          <a:ln/>
        </p:spPr>
        <p:txBody>
          <a:bodyPr/>
          <a:lstStyle>
            <a:lvl1pPr>
              <a:defRPr/>
            </a:lvl1pPr>
          </a:lstStyle>
          <a:p>
            <a:pPr>
              <a:defRPr/>
            </a:pPr>
            <a:fld id="{681904F5-9E4E-455F-B19D-257A7FBC2A5B}" type="slidenum">
              <a:rPr lang="en-US" altLang="zh-CN"/>
              <a:pPr>
                <a:defRPr/>
              </a:pPr>
              <a:t>‹#›</a:t>
            </a:fld>
            <a:endParaRPr lang="en-US" altLang="zh-CN"/>
          </a:p>
        </p:txBody>
      </p:sp>
    </p:spTree>
    <p:extLst>
      <p:ext uri="{BB962C8B-B14F-4D97-AF65-F5344CB8AC3E}">
        <p14:creationId xmlns:p14="http://schemas.microsoft.com/office/powerpoint/2010/main" val="239602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D4BA45E-21CF-4AE8-9D71-B5F92D3EAB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EF74C34-B357-49FF-869B-36B8E90928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18B0490-C60D-4BF9-977E-41831B98687A}"/>
              </a:ext>
            </a:extLst>
          </p:cNvPr>
          <p:cNvSpPr>
            <a:spLocks noGrp="1" noChangeArrowheads="1"/>
          </p:cNvSpPr>
          <p:nvPr>
            <p:ph type="sldNum" sz="quarter" idx="12"/>
          </p:nvPr>
        </p:nvSpPr>
        <p:spPr>
          <a:ln/>
        </p:spPr>
        <p:txBody>
          <a:bodyPr/>
          <a:lstStyle>
            <a:lvl1pPr>
              <a:defRPr/>
            </a:lvl1pPr>
          </a:lstStyle>
          <a:p>
            <a:pPr>
              <a:defRPr/>
            </a:pPr>
            <a:fld id="{C71AB354-3672-4ADC-BD69-459FDD26957D}" type="slidenum">
              <a:rPr lang="en-US" altLang="zh-CN"/>
              <a:pPr>
                <a:defRPr/>
              </a:pPr>
              <a:t>‹#›</a:t>
            </a:fld>
            <a:endParaRPr lang="en-US" altLang="zh-CN"/>
          </a:p>
        </p:txBody>
      </p:sp>
    </p:spTree>
    <p:extLst>
      <p:ext uri="{BB962C8B-B14F-4D97-AF65-F5344CB8AC3E}">
        <p14:creationId xmlns:p14="http://schemas.microsoft.com/office/powerpoint/2010/main" val="291690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19C7233A-EB05-41F9-85F4-A3F575CA1D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8EE9A29-1638-4725-94A0-F447534C33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AFACD07F-233D-415A-A9B3-A0EA572A8B15}"/>
              </a:ext>
            </a:extLst>
          </p:cNvPr>
          <p:cNvSpPr>
            <a:spLocks noGrp="1" noChangeArrowheads="1"/>
          </p:cNvSpPr>
          <p:nvPr>
            <p:ph type="sldNum" sz="quarter" idx="12"/>
          </p:nvPr>
        </p:nvSpPr>
        <p:spPr>
          <a:ln/>
        </p:spPr>
        <p:txBody>
          <a:bodyPr/>
          <a:lstStyle>
            <a:lvl1pPr>
              <a:defRPr/>
            </a:lvl1pPr>
          </a:lstStyle>
          <a:p>
            <a:pPr>
              <a:defRPr/>
            </a:pPr>
            <a:fld id="{88A351C6-D97C-4DEE-9A4F-66BDA21D47AA}" type="slidenum">
              <a:rPr lang="en-US" altLang="zh-CN"/>
              <a:pPr>
                <a:defRPr/>
              </a:pPr>
              <a:t>‹#›</a:t>
            </a:fld>
            <a:endParaRPr lang="en-US" altLang="zh-CN"/>
          </a:p>
        </p:txBody>
      </p:sp>
    </p:spTree>
    <p:extLst>
      <p:ext uri="{BB962C8B-B14F-4D97-AF65-F5344CB8AC3E}">
        <p14:creationId xmlns:p14="http://schemas.microsoft.com/office/powerpoint/2010/main" val="361533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600F8FB-31A3-45F4-996A-35FF7E5AC2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237EEC-DFD0-4822-9D03-3AA065C221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E3204EF5-EA0E-41AE-BFF6-CE9AA92B307C}"/>
              </a:ext>
            </a:extLst>
          </p:cNvPr>
          <p:cNvSpPr>
            <a:spLocks noGrp="1" noChangeArrowheads="1"/>
          </p:cNvSpPr>
          <p:nvPr>
            <p:ph type="sldNum" sz="quarter" idx="12"/>
          </p:nvPr>
        </p:nvSpPr>
        <p:spPr>
          <a:ln/>
        </p:spPr>
        <p:txBody>
          <a:bodyPr/>
          <a:lstStyle>
            <a:lvl1pPr>
              <a:defRPr/>
            </a:lvl1pPr>
          </a:lstStyle>
          <a:p>
            <a:pPr>
              <a:defRPr/>
            </a:pPr>
            <a:fld id="{501D8B63-2DB7-46BD-8FD6-6020B5A33051}" type="slidenum">
              <a:rPr lang="en-US" altLang="zh-CN"/>
              <a:pPr>
                <a:defRPr/>
              </a:pPr>
              <a:t>‹#›</a:t>
            </a:fld>
            <a:endParaRPr lang="en-US" altLang="zh-CN"/>
          </a:p>
        </p:txBody>
      </p:sp>
    </p:spTree>
    <p:extLst>
      <p:ext uri="{BB962C8B-B14F-4D97-AF65-F5344CB8AC3E}">
        <p14:creationId xmlns:p14="http://schemas.microsoft.com/office/powerpoint/2010/main" val="172607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7704D5B-CF77-4930-B53B-10B6E26D3B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C719A542-54B0-4649-8DB9-4AB5643600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id="{FA2F76F7-2A99-48B3-8DF2-531374B5031E}"/>
              </a:ext>
            </a:extLst>
          </p:cNvPr>
          <p:cNvSpPr>
            <a:spLocks noGrp="1" noChangeArrowheads="1"/>
          </p:cNvSpPr>
          <p:nvPr>
            <p:ph type="sldNum" sz="quarter" idx="12"/>
          </p:nvPr>
        </p:nvSpPr>
        <p:spPr>
          <a:ln/>
        </p:spPr>
        <p:txBody>
          <a:bodyPr/>
          <a:lstStyle>
            <a:lvl1pPr>
              <a:defRPr/>
            </a:lvl1pPr>
          </a:lstStyle>
          <a:p>
            <a:pPr>
              <a:defRPr/>
            </a:pPr>
            <a:fld id="{6DF2BE4F-9DBD-4CE6-962C-CF1FAB6CB015}" type="slidenum">
              <a:rPr lang="en-US" altLang="zh-CN"/>
              <a:pPr>
                <a:defRPr/>
              </a:pPr>
              <a:t>‹#›</a:t>
            </a:fld>
            <a:endParaRPr lang="en-US" altLang="zh-CN"/>
          </a:p>
        </p:txBody>
      </p:sp>
    </p:spTree>
    <p:extLst>
      <p:ext uri="{BB962C8B-B14F-4D97-AF65-F5344CB8AC3E}">
        <p14:creationId xmlns:p14="http://schemas.microsoft.com/office/powerpoint/2010/main" val="13522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58DBC7B-E6A3-4867-9513-EE5C435B64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F57E7F60-2C0C-4FC1-A397-9A71E9F3C9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2BCA9617-A07F-4A60-A28C-574A0BFF9FAA}"/>
              </a:ext>
            </a:extLst>
          </p:cNvPr>
          <p:cNvSpPr>
            <a:spLocks noGrp="1" noChangeArrowheads="1"/>
          </p:cNvSpPr>
          <p:nvPr>
            <p:ph type="sldNum" sz="quarter" idx="12"/>
          </p:nvPr>
        </p:nvSpPr>
        <p:spPr>
          <a:ln/>
        </p:spPr>
        <p:txBody>
          <a:bodyPr/>
          <a:lstStyle>
            <a:lvl1pPr>
              <a:defRPr/>
            </a:lvl1pPr>
          </a:lstStyle>
          <a:p>
            <a:pPr>
              <a:defRPr/>
            </a:pPr>
            <a:fld id="{DE383915-780D-422B-8817-71AC1A767F71}" type="slidenum">
              <a:rPr lang="en-US" altLang="zh-CN"/>
              <a:pPr>
                <a:defRPr/>
              </a:pPr>
              <a:t>‹#›</a:t>
            </a:fld>
            <a:endParaRPr lang="en-US" altLang="zh-CN"/>
          </a:p>
        </p:txBody>
      </p:sp>
    </p:spTree>
    <p:extLst>
      <p:ext uri="{BB962C8B-B14F-4D97-AF65-F5344CB8AC3E}">
        <p14:creationId xmlns:p14="http://schemas.microsoft.com/office/powerpoint/2010/main" val="260468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5DD788F-E4FC-4F8E-880F-E366E1DB1B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175A1D43-707F-4A29-9E30-5AD157595EB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DAF32F74-F4DA-4EBD-9070-E9E50BDCB325}"/>
              </a:ext>
            </a:extLst>
          </p:cNvPr>
          <p:cNvSpPr>
            <a:spLocks noGrp="1" noChangeArrowheads="1"/>
          </p:cNvSpPr>
          <p:nvPr>
            <p:ph type="sldNum" sz="quarter" idx="12"/>
          </p:nvPr>
        </p:nvSpPr>
        <p:spPr>
          <a:ln/>
        </p:spPr>
        <p:txBody>
          <a:bodyPr/>
          <a:lstStyle>
            <a:lvl1pPr>
              <a:defRPr/>
            </a:lvl1pPr>
          </a:lstStyle>
          <a:p>
            <a:pPr>
              <a:defRPr/>
            </a:pPr>
            <a:fld id="{B064BD4E-42A8-4ED7-A568-539E66242A92}" type="slidenum">
              <a:rPr lang="en-US" altLang="zh-CN"/>
              <a:pPr>
                <a:defRPr/>
              </a:pPr>
              <a:t>‹#›</a:t>
            </a:fld>
            <a:endParaRPr lang="en-US" altLang="zh-CN"/>
          </a:p>
        </p:txBody>
      </p:sp>
    </p:spTree>
    <p:extLst>
      <p:ext uri="{BB962C8B-B14F-4D97-AF65-F5344CB8AC3E}">
        <p14:creationId xmlns:p14="http://schemas.microsoft.com/office/powerpoint/2010/main" val="36520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EAE47438-C5FA-4D87-B2CC-3F1C9C02C6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42CAFEB-1B08-42AC-8184-ACC5BFFBB9F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E3C7C91F-4383-489A-8B8D-990EBA82EC3F}"/>
              </a:ext>
            </a:extLst>
          </p:cNvPr>
          <p:cNvSpPr>
            <a:spLocks noGrp="1" noChangeArrowheads="1"/>
          </p:cNvSpPr>
          <p:nvPr>
            <p:ph type="sldNum" sz="quarter" idx="12"/>
          </p:nvPr>
        </p:nvSpPr>
        <p:spPr>
          <a:ln/>
        </p:spPr>
        <p:txBody>
          <a:bodyPr/>
          <a:lstStyle>
            <a:lvl1pPr>
              <a:defRPr/>
            </a:lvl1pPr>
          </a:lstStyle>
          <a:p>
            <a:pPr>
              <a:defRPr/>
            </a:pPr>
            <a:fld id="{4FC0380F-A922-46AE-989D-C264928CD4BE}" type="slidenum">
              <a:rPr lang="en-US" altLang="zh-CN"/>
              <a:pPr>
                <a:defRPr/>
              </a:pPr>
              <a:t>‹#›</a:t>
            </a:fld>
            <a:endParaRPr lang="en-US" altLang="zh-CN"/>
          </a:p>
        </p:txBody>
      </p:sp>
    </p:spTree>
    <p:extLst>
      <p:ext uri="{BB962C8B-B14F-4D97-AF65-F5344CB8AC3E}">
        <p14:creationId xmlns:p14="http://schemas.microsoft.com/office/powerpoint/2010/main" val="1602708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026C994A-951B-46F6-BF37-035D1711FF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B4F2D4-1F6C-45F9-9EEB-8DD561746CF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FEDF7260-EF33-497B-B577-60CFA9ADD905}"/>
              </a:ext>
            </a:extLst>
          </p:cNvPr>
          <p:cNvSpPr>
            <a:spLocks noGrp="1" noChangeArrowheads="1"/>
          </p:cNvSpPr>
          <p:nvPr>
            <p:ph type="sldNum" sz="quarter" idx="12"/>
          </p:nvPr>
        </p:nvSpPr>
        <p:spPr>
          <a:ln/>
        </p:spPr>
        <p:txBody>
          <a:bodyPr/>
          <a:lstStyle>
            <a:lvl1pPr>
              <a:defRPr/>
            </a:lvl1pPr>
          </a:lstStyle>
          <a:p>
            <a:pPr>
              <a:defRPr/>
            </a:pPr>
            <a:fld id="{189963CB-846B-42A1-A041-06884621B8AA}" type="slidenum">
              <a:rPr lang="en-US" altLang="zh-CN"/>
              <a:pPr>
                <a:defRPr/>
              </a:pPr>
              <a:t>‹#›</a:t>
            </a:fld>
            <a:endParaRPr lang="en-US" altLang="zh-CN"/>
          </a:p>
        </p:txBody>
      </p:sp>
    </p:spTree>
    <p:extLst>
      <p:ext uri="{BB962C8B-B14F-4D97-AF65-F5344CB8AC3E}">
        <p14:creationId xmlns:p14="http://schemas.microsoft.com/office/powerpoint/2010/main" val="83651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2F953205-5B43-4B18-9A01-EC969935453D}"/>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 name="Rectangle 3">
            <a:extLst>
              <a:ext uri="{FF2B5EF4-FFF2-40B4-BE49-F238E27FC236}">
                <a16:creationId xmlns:a16="http://schemas.microsoft.com/office/drawing/2014/main" id="{B0304760-2876-4674-AD56-F9E6C4882910}"/>
              </a:ext>
            </a:extLst>
          </p:cNvPr>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9D25F14F-7F0F-4318-A113-C2DF581E8061}"/>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5157" name="Rectangle 5">
            <a:extLst>
              <a:ext uri="{FF2B5EF4-FFF2-40B4-BE49-F238E27FC236}">
                <a16:creationId xmlns:a16="http://schemas.microsoft.com/office/drawing/2014/main" id="{DADDB58D-452C-4D0B-84A6-FEC201C30192}"/>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b="0">
                <a:ea typeface="+mn-ea"/>
              </a:defRPr>
            </a:lvl1pPr>
          </a:lstStyle>
          <a:p>
            <a:pPr>
              <a:defRPr/>
            </a:pPr>
            <a:endParaRPr lang="en-US" altLang="zh-CN"/>
          </a:p>
        </p:txBody>
      </p:sp>
      <p:sp>
        <p:nvSpPr>
          <p:cNvPr id="305158" name="Rectangle 6">
            <a:extLst>
              <a:ext uri="{FF2B5EF4-FFF2-40B4-BE49-F238E27FC236}">
                <a16:creationId xmlns:a16="http://schemas.microsoft.com/office/drawing/2014/main" id="{D964E3E6-8E75-41A5-A76B-7B1E7BCC10B2}"/>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b="0">
                <a:ea typeface="+mn-ea"/>
              </a:defRPr>
            </a:lvl1pPr>
          </a:lstStyle>
          <a:p>
            <a:pPr>
              <a:defRPr/>
            </a:pPr>
            <a:endParaRPr lang="en-US" altLang="zh-CN"/>
          </a:p>
        </p:txBody>
      </p:sp>
      <p:sp>
        <p:nvSpPr>
          <p:cNvPr id="305159" name="Rectangle 7">
            <a:extLst>
              <a:ext uri="{FF2B5EF4-FFF2-40B4-BE49-F238E27FC236}">
                <a16:creationId xmlns:a16="http://schemas.microsoft.com/office/drawing/2014/main" id="{FE1226A3-EFD9-4252-97B8-88DD0C2A9097}"/>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b="0">
                <a:ea typeface="+mn-ea"/>
              </a:defRPr>
            </a:lvl1pPr>
          </a:lstStyle>
          <a:p>
            <a:pPr>
              <a:defRPr/>
            </a:pPr>
            <a:fld id="{B9EADA6A-09DB-4928-B7FE-9F43E9244CEA}" type="slidenum">
              <a:rPr lang="en-US" altLang="zh-CN"/>
              <a:pPr>
                <a:defRPr/>
              </a:pPr>
              <a:t>‹#›</a:t>
            </a:fld>
            <a:endParaRPr lang="en-US" altLang="zh-CN"/>
          </a:p>
        </p:txBody>
      </p:sp>
      <p:grpSp>
        <p:nvGrpSpPr>
          <p:cNvPr id="1032" name="Group 8">
            <a:extLst>
              <a:ext uri="{FF2B5EF4-FFF2-40B4-BE49-F238E27FC236}">
                <a16:creationId xmlns:a16="http://schemas.microsoft.com/office/drawing/2014/main" id="{FC3F6B2D-84A0-4A43-9234-EDA63FE12C10}"/>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26FE00B9-CDCC-493E-A687-0D1E394C8825}"/>
                </a:ext>
              </a:extLst>
            </p:cNvPr>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4" name="Oval 10">
              <a:extLst>
                <a:ext uri="{FF2B5EF4-FFF2-40B4-BE49-F238E27FC236}">
                  <a16:creationId xmlns:a16="http://schemas.microsoft.com/office/drawing/2014/main" id="{7D4D3588-DA81-4A8D-A3F9-0717B2C7E666}"/>
                </a:ext>
              </a:extLst>
            </p:cNvPr>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5" name="Oval 11">
              <a:extLst>
                <a:ext uri="{FF2B5EF4-FFF2-40B4-BE49-F238E27FC236}">
                  <a16:creationId xmlns:a16="http://schemas.microsoft.com/office/drawing/2014/main" id="{C26F370D-28CD-4E69-B70C-140AF564B3A1}"/>
                </a:ext>
              </a:extLst>
            </p:cNvPr>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6" name="Oval 12">
              <a:extLst>
                <a:ext uri="{FF2B5EF4-FFF2-40B4-BE49-F238E27FC236}">
                  <a16:creationId xmlns:a16="http://schemas.microsoft.com/office/drawing/2014/main" id="{91E07B3F-28D9-4209-AEE0-5E6921C77F85}"/>
                </a:ext>
              </a:extLst>
            </p:cNvPr>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7" name="Oval 13">
              <a:extLst>
                <a:ext uri="{FF2B5EF4-FFF2-40B4-BE49-F238E27FC236}">
                  <a16:creationId xmlns:a16="http://schemas.microsoft.com/office/drawing/2014/main" id="{7839DE16-701C-4E54-88BD-0A319DE1CD53}"/>
                </a:ext>
              </a:extLst>
            </p:cNvPr>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8" name="Oval 14">
              <a:extLst>
                <a:ext uri="{FF2B5EF4-FFF2-40B4-BE49-F238E27FC236}">
                  <a16:creationId xmlns:a16="http://schemas.microsoft.com/office/drawing/2014/main" id="{3E2B6B7F-C4C1-4D23-86B3-717560C2F952}"/>
                </a:ext>
              </a:extLst>
            </p:cNvPr>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9" name="Oval 15">
              <a:extLst>
                <a:ext uri="{FF2B5EF4-FFF2-40B4-BE49-F238E27FC236}">
                  <a16:creationId xmlns:a16="http://schemas.microsoft.com/office/drawing/2014/main" id="{DBFCE0DE-86BE-41BE-9361-55A7F8563E9B}"/>
                </a:ext>
              </a:extLst>
            </p:cNvPr>
            <p:cNvSpPr>
              <a:spLocks noChangeArrowheads="1"/>
            </p:cNvSpPr>
            <p:nvPr/>
          </p:nvSpPr>
          <p:spPr bwMode="auto">
            <a:xfrm>
              <a:off x="5472" y="1072"/>
              <a:ext cx="73" cy="7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0" name="Oval 16">
              <a:extLst>
                <a:ext uri="{FF2B5EF4-FFF2-40B4-BE49-F238E27FC236}">
                  <a16:creationId xmlns:a16="http://schemas.microsoft.com/office/drawing/2014/main" id="{7BAA2640-6AC7-4A0D-96A4-2B515A4CA890}"/>
                </a:ext>
              </a:extLst>
            </p:cNvPr>
            <p:cNvSpPr>
              <a:spLocks noChangeArrowheads="1"/>
            </p:cNvSpPr>
            <p:nvPr/>
          </p:nvSpPr>
          <p:spPr bwMode="auto">
            <a:xfrm>
              <a:off x="5136" y="1184"/>
              <a:ext cx="80" cy="73"/>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1" name="Oval 17">
              <a:extLst>
                <a:ext uri="{FF2B5EF4-FFF2-40B4-BE49-F238E27FC236}">
                  <a16:creationId xmlns:a16="http://schemas.microsoft.com/office/drawing/2014/main" id="{A37C205F-D3E3-44CE-A0DE-24ED963D1A50}"/>
                </a:ext>
              </a:extLst>
            </p:cNvPr>
            <p:cNvSpPr>
              <a:spLocks noChangeArrowheads="1"/>
            </p:cNvSpPr>
            <p:nvPr/>
          </p:nvSpPr>
          <p:spPr bwMode="auto">
            <a:xfrm>
              <a:off x="5248" y="1184"/>
              <a:ext cx="79" cy="73"/>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2" name="Oval 18">
              <a:extLst>
                <a:ext uri="{FF2B5EF4-FFF2-40B4-BE49-F238E27FC236}">
                  <a16:creationId xmlns:a16="http://schemas.microsoft.com/office/drawing/2014/main" id="{68E64B8A-27B4-4E00-8413-6539CFDEA24E}"/>
                </a:ext>
              </a:extLst>
            </p:cNvPr>
            <p:cNvSpPr>
              <a:spLocks noChangeArrowheads="1"/>
            </p:cNvSpPr>
            <p:nvPr/>
          </p:nvSpPr>
          <p:spPr bwMode="auto">
            <a:xfrm>
              <a:off x="5360" y="1184"/>
              <a:ext cx="76" cy="73"/>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3" name="Oval 19">
              <a:extLst>
                <a:ext uri="{FF2B5EF4-FFF2-40B4-BE49-F238E27FC236}">
                  <a16:creationId xmlns:a16="http://schemas.microsoft.com/office/drawing/2014/main" id="{4A07AE9A-1ACC-41A6-95DE-FA9551EC422A}"/>
                </a:ext>
              </a:extLst>
            </p:cNvPr>
            <p:cNvSpPr>
              <a:spLocks noChangeArrowheads="1"/>
            </p:cNvSpPr>
            <p:nvPr/>
          </p:nvSpPr>
          <p:spPr bwMode="auto">
            <a:xfrm>
              <a:off x="5472" y="1184"/>
              <a:ext cx="73" cy="73"/>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4" name="Oval 20">
              <a:extLst>
                <a:ext uri="{FF2B5EF4-FFF2-40B4-BE49-F238E27FC236}">
                  <a16:creationId xmlns:a16="http://schemas.microsoft.com/office/drawing/2014/main" id="{276DA73A-F455-4AA1-8853-0C2137D5D07C}"/>
                </a:ext>
              </a:extLst>
            </p:cNvPr>
            <p:cNvSpPr>
              <a:spLocks noChangeArrowheads="1"/>
            </p:cNvSpPr>
            <p:nvPr/>
          </p:nvSpPr>
          <p:spPr bwMode="auto">
            <a:xfrm>
              <a:off x="5584" y="1184"/>
              <a:ext cx="80" cy="73"/>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5" name="Oval 21">
              <a:extLst>
                <a:ext uri="{FF2B5EF4-FFF2-40B4-BE49-F238E27FC236}">
                  <a16:creationId xmlns:a16="http://schemas.microsoft.com/office/drawing/2014/main" id="{CA0DF87E-D715-49D4-95DC-8C172514625E}"/>
                </a:ext>
              </a:extLst>
            </p:cNvPr>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6" name="Oval 22">
              <a:extLst>
                <a:ext uri="{FF2B5EF4-FFF2-40B4-BE49-F238E27FC236}">
                  <a16:creationId xmlns:a16="http://schemas.microsoft.com/office/drawing/2014/main" id="{6196C195-0570-4507-8BE1-4C4F7526D389}"/>
                </a:ext>
              </a:extLst>
            </p:cNvPr>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7" name="Oval 23">
              <a:extLst>
                <a:ext uri="{FF2B5EF4-FFF2-40B4-BE49-F238E27FC236}">
                  <a16:creationId xmlns:a16="http://schemas.microsoft.com/office/drawing/2014/main" id="{4A248188-86FB-48E9-AA9F-6F85BFFF1C11}"/>
                </a:ext>
              </a:extLst>
            </p:cNvPr>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8" name="Oval 24">
              <a:extLst>
                <a:ext uri="{FF2B5EF4-FFF2-40B4-BE49-F238E27FC236}">
                  <a16:creationId xmlns:a16="http://schemas.microsoft.com/office/drawing/2014/main" id="{29D49F37-DF19-4AC9-A4CF-AF2FEC4CF179}"/>
                </a:ext>
              </a:extLst>
            </p:cNvPr>
            <p:cNvSpPr>
              <a:spLocks noChangeArrowheads="1"/>
            </p:cNvSpPr>
            <p:nvPr/>
          </p:nvSpPr>
          <p:spPr bwMode="auto">
            <a:xfrm>
              <a:off x="5472" y="1296"/>
              <a:ext cx="73" cy="80"/>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9" name="Oval 25">
              <a:extLst>
                <a:ext uri="{FF2B5EF4-FFF2-40B4-BE49-F238E27FC236}">
                  <a16:creationId xmlns:a16="http://schemas.microsoft.com/office/drawing/2014/main" id="{4354EAC0-9608-4F42-A4EB-3B80AB50FE7C}"/>
                </a:ext>
              </a:extLst>
            </p:cNvPr>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0" name="Oval 26">
              <a:extLst>
                <a:ext uri="{FF2B5EF4-FFF2-40B4-BE49-F238E27FC236}">
                  <a16:creationId xmlns:a16="http://schemas.microsoft.com/office/drawing/2014/main" id="{B14CF823-AFB3-4D9D-820E-DEED2D8F8B03}"/>
                </a:ext>
              </a:extLst>
            </p:cNvPr>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1" name="Oval 27">
              <a:extLst>
                <a:ext uri="{FF2B5EF4-FFF2-40B4-BE49-F238E27FC236}">
                  <a16:creationId xmlns:a16="http://schemas.microsoft.com/office/drawing/2014/main" id="{8C0D4A71-0F85-46DC-A09E-E4899FA6251E}"/>
                </a:ext>
              </a:extLst>
            </p:cNvPr>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2" name="Oval 28">
              <a:extLst>
                <a:ext uri="{FF2B5EF4-FFF2-40B4-BE49-F238E27FC236}">
                  <a16:creationId xmlns:a16="http://schemas.microsoft.com/office/drawing/2014/main" id="{D8611E10-4554-4047-8AE2-292DB8961869}"/>
                </a:ext>
              </a:extLst>
            </p:cNvPr>
            <p:cNvSpPr>
              <a:spLocks noChangeArrowheads="1"/>
            </p:cNvSpPr>
            <p:nvPr/>
          </p:nvSpPr>
          <p:spPr bwMode="auto">
            <a:xfrm>
              <a:off x="5472" y="1408"/>
              <a:ext cx="73" cy="80"/>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3" name="Oval 29">
              <a:extLst>
                <a:ext uri="{FF2B5EF4-FFF2-40B4-BE49-F238E27FC236}">
                  <a16:creationId xmlns:a16="http://schemas.microsoft.com/office/drawing/2014/main" id="{228F1CF7-484D-47F9-8A98-61FDBB02BB67}"/>
                </a:ext>
              </a:extLst>
            </p:cNvPr>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4" name="Oval 30">
              <a:extLst>
                <a:ext uri="{FF2B5EF4-FFF2-40B4-BE49-F238E27FC236}">
                  <a16:creationId xmlns:a16="http://schemas.microsoft.com/office/drawing/2014/main" id="{677B7870-F53C-49E6-8A48-5B9058B543EE}"/>
                </a:ext>
              </a:extLst>
            </p:cNvPr>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5" name="Oval 31">
              <a:extLst>
                <a:ext uri="{FF2B5EF4-FFF2-40B4-BE49-F238E27FC236}">
                  <a16:creationId xmlns:a16="http://schemas.microsoft.com/office/drawing/2014/main" id="{B90C3BA9-8F27-488C-902A-7EDE78F586D7}"/>
                </a:ext>
              </a:extLst>
            </p:cNvPr>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6" name="Oval 32">
              <a:extLst>
                <a:ext uri="{FF2B5EF4-FFF2-40B4-BE49-F238E27FC236}">
                  <a16:creationId xmlns:a16="http://schemas.microsoft.com/office/drawing/2014/main" id="{0F215F35-84FC-4301-BF39-EB916D808D68}"/>
                </a:ext>
              </a:extLst>
            </p:cNvPr>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7" name="Oval 33">
              <a:extLst>
                <a:ext uri="{FF2B5EF4-FFF2-40B4-BE49-F238E27FC236}">
                  <a16:creationId xmlns:a16="http://schemas.microsoft.com/office/drawing/2014/main" id="{9CBFC69D-7219-40A7-8E4B-466A14AA62B4}"/>
                </a:ext>
              </a:extLst>
            </p:cNvPr>
            <p:cNvSpPr>
              <a:spLocks noChangeArrowheads="1"/>
            </p:cNvSpPr>
            <p:nvPr/>
          </p:nvSpPr>
          <p:spPr bwMode="auto">
            <a:xfrm>
              <a:off x="5472" y="1520"/>
              <a:ext cx="73" cy="79"/>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8" name="Oval 34">
              <a:extLst>
                <a:ext uri="{FF2B5EF4-FFF2-40B4-BE49-F238E27FC236}">
                  <a16:creationId xmlns:a16="http://schemas.microsoft.com/office/drawing/2014/main" id="{7C40E023-19D9-47DF-851F-925372EA3A49}"/>
                </a:ext>
              </a:extLst>
            </p:cNvPr>
            <p:cNvSpPr>
              <a:spLocks noChangeArrowheads="1"/>
            </p:cNvSpPr>
            <p:nvPr/>
          </p:nvSpPr>
          <p:spPr bwMode="auto">
            <a:xfrm>
              <a:off x="5136" y="1632"/>
              <a:ext cx="80" cy="75"/>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9" name="Oval 35">
              <a:extLst>
                <a:ext uri="{FF2B5EF4-FFF2-40B4-BE49-F238E27FC236}">
                  <a16:creationId xmlns:a16="http://schemas.microsoft.com/office/drawing/2014/main" id="{20F49249-9A41-43B1-8146-E8CB992689F1}"/>
                </a:ext>
              </a:extLst>
            </p:cNvPr>
            <p:cNvSpPr>
              <a:spLocks noChangeArrowheads="1"/>
            </p:cNvSpPr>
            <p:nvPr/>
          </p:nvSpPr>
          <p:spPr bwMode="auto">
            <a:xfrm>
              <a:off x="5248" y="1632"/>
              <a:ext cx="79" cy="75"/>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0" name="Oval 36">
              <a:extLst>
                <a:ext uri="{FF2B5EF4-FFF2-40B4-BE49-F238E27FC236}">
                  <a16:creationId xmlns:a16="http://schemas.microsoft.com/office/drawing/2014/main" id="{554FBFD8-31F4-4720-B124-5E605F5C9E57}"/>
                </a:ext>
              </a:extLst>
            </p:cNvPr>
            <p:cNvSpPr>
              <a:spLocks noChangeArrowheads="1"/>
            </p:cNvSpPr>
            <p:nvPr/>
          </p:nvSpPr>
          <p:spPr bwMode="auto">
            <a:xfrm>
              <a:off x="5360" y="1632"/>
              <a:ext cx="76" cy="75"/>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1" name="Oval 37">
              <a:extLst>
                <a:ext uri="{FF2B5EF4-FFF2-40B4-BE49-F238E27FC236}">
                  <a16:creationId xmlns:a16="http://schemas.microsoft.com/office/drawing/2014/main" id="{4BD42C68-FD3D-4872-AC3B-6E44064DDF17}"/>
                </a:ext>
              </a:extLst>
            </p:cNvPr>
            <p:cNvSpPr>
              <a:spLocks noChangeArrowheads="1"/>
            </p:cNvSpPr>
            <p:nvPr/>
          </p:nvSpPr>
          <p:spPr bwMode="auto">
            <a:xfrm>
              <a:off x="5472" y="1632"/>
              <a:ext cx="73" cy="75"/>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2" name="Oval 38">
              <a:extLst>
                <a:ext uri="{FF2B5EF4-FFF2-40B4-BE49-F238E27FC236}">
                  <a16:creationId xmlns:a16="http://schemas.microsoft.com/office/drawing/2014/main" id="{5C69F370-C53C-4117-BE42-4761FC047624}"/>
                </a:ext>
              </a:extLst>
            </p:cNvPr>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3" name="Oval 39">
              <a:extLst>
                <a:ext uri="{FF2B5EF4-FFF2-40B4-BE49-F238E27FC236}">
                  <a16:creationId xmlns:a16="http://schemas.microsoft.com/office/drawing/2014/main" id="{95A6A15C-9C07-4AEA-BBF6-C6911A35DBD8}"/>
                </a:ext>
              </a:extLst>
            </p:cNvPr>
            <p:cNvSpPr>
              <a:spLocks noChangeArrowheads="1"/>
            </p:cNvSpPr>
            <p:nvPr/>
          </p:nvSpPr>
          <p:spPr bwMode="auto">
            <a:xfrm>
              <a:off x="5472" y="1744"/>
              <a:ext cx="73" cy="80"/>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grpSp>
    </p:spTree>
  </p:cSld>
  <p:clrMap bg1="lt1" tx1="dk1" bg2="lt2" tx2="dk2" accent1="accent1" accent2="accent2" accent3="accent3" accent4="accent4" accent5="accent5" accent6="accent6" hlink="hlink" folHlink="folHlink"/>
  <p:sldLayoutIdLst>
    <p:sldLayoutId id="2147484050"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hf hdr="0" ftr="0" dt="0"/>
  <p:txStyles>
    <p:titleStyle>
      <a:lvl1pPr algn="l" rtl="0" eaLnBrk="0" fontAlgn="base" hangingPunct="0">
        <a:spcBef>
          <a:spcPct val="0"/>
        </a:spcBef>
        <a:spcAft>
          <a:spcPct val="0"/>
        </a:spcAft>
        <a:defRPr sz="3900" b="1" kern="1200">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5.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89A0D5A-D854-46A3-A059-AFDACF4B19B3}"/>
              </a:ext>
            </a:extLst>
          </p:cNvPr>
          <p:cNvSpPr>
            <a:spLocks noGrp="1" noChangeArrowheads="1"/>
          </p:cNvSpPr>
          <p:nvPr>
            <p:ph type="title"/>
          </p:nvPr>
        </p:nvSpPr>
        <p:spPr>
          <a:xfrm>
            <a:off x="762000" y="2286000"/>
            <a:ext cx="7543800" cy="1295400"/>
          </a:xfrm>
        </p:spPr>
        <p:txBody>
          <a:bodyPr/>
          <a:lstStyle/>
          <a:p>
            <a:pPr algn="ctr">
              <a:lnSpc>
                <a:spcPct val="114000"/>
              </a:lnSpc>
              <a:spcBef>
                <a:spcPts val="0"/>
              </a:spcBef>
            </a:pPr>
            <a:r>
              <a:rPr lang="en-US" altLang="en-US"/>
              <a:t/>
            </a:r>
            <a:br>
              <a:rPr lang="en-US" altLang="en-US"/>
            </a:br>
            <a:r>
              <a:rPr lang="en-US" altLang="en-US"/>
              <a:t/>
            </a:r>
            <a:br>
              <a:rPr lang="en-US" altLang="en-US"/>
            </a:br>
            <a:r>
              <a:rPr lang="vi-VN" altLang="en-US" sz="3200"/>
              <a:t>CHƯƠNG </a:t>
            </a:r>
            <a:r>
              <a:rPr lang="en-US" altLang="en-US" sz="3200"/>
              <a:t>6</a:t>
            </a:r>
            <a:r>
              <a:rPr lang="en-US" altLang="en-US" sz="3200" smtClean="0"/>
              <a:t>:</a:t>
            </a:r>
            <a:r>
              <a:rPr lang="en-US" altLang="en-US"/>
              <a:t/>
            </a:r>
            <a:br>
              <a:rPr lang="en-US" altLang="en-US"/>
            </a:br>
            <a:r>
              <a:rPr lang="en-US" altLang="en-US" sz="3200" smtClean="0"/>
              <a:t>QUẢN LÝ KHÓA</a:t>
            </a:r>
            <a:endParaRPr lang="en-US" altLang="en-US"/>
          </a:p>
        </p:txBody>
      </p:sp>
      <p:sp>
        <p:nvSpPr>
          <p:cNvPr id="4" name="Slide Number Placeholder 3">
            <a:extLst>
              <a:ext uri="{FF2B5EF4-FFF2-40B4-BE49-F238E27FC236}">
                <a16:creationId xmlns:a16="http://schemas.microsoft.com/office/drawing/2014/main" id="{C085C104-DBF9-442A-AC0A-567D603C0C1A}"/>
              </a:ext>
            </a:extLst>
          </p:cNvPr>
          <p:cNvSpPr>
            <a:spLocks noGrp="1"/>
          </p:cNvSpPr>
          <p:nvPr>
            <p:ph type="sldNum" sz="quarter" idx="12"/>
          </p:nvPr>
        </p:nvSpPr>
        <p:spPr/>
        <p:txBody>
          <a:bodyPr/>
          <a:lstStyle/>
          <a:p>
            <a:pPr>
              <a:defRPr/>
            </a:pPr>
            <a:fld id="{7A5E3F3D-694B-45D9-B97E-96EC8D79C625}" type="slidenum">
              <a:rPr lang="en-US" altLang="zh-CN" smtClean="0"/>
              <a:pPr>
                <a:defRPr/>
              </a:pPr>
              <a:t>1</a:t>
            </a:fld>
            <a:endParaRPr lang="en-US" altLang="zh-CN"/>
          </a:p>
        </p:txBody>
      </p:sp>
    </p:spTree>
    <p:extLst>
      <p:ext uri="{BB962C8B-B14F-4D97-AF65-F5344CB8AC3E}">
        <p14:creationId xmlns:p14="http://schemas.microsoft.com/office/powerpoint/2010/main" val="90253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1554162"/>
          </a:xfrm>
        </p:spPr>
        <p:txBody>
          <a:bodyPr/>
          <a:lstStyle/>
          <a:p>
            <a:r>
              <a:rPr lang="en-US" sz="3200" smtClean="0"/>
              <a:t>1.3 Sự </a:t>
            </a:r>
            <a:r>
              <a:rPr lang="en-US" sz="3200"/>
              <a:t>cố mất khóa phiên cũ và giải pháp phòng vệ</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643050"/>
            <a:ext cx="8991600" cy="5029200"/>
          </a:xfrm>
        </p:spPr>
        <p:txBody>
          <a:bodyPr/>
          <a:lstStyle/>
          <a:p>
            <a:pPr eaLnBrk="1" hangingPunct="1">
              <a:defRPr/>
            </a:pPr>
            <a:r>
              <a:rPr lang="en-US" sz="2600" smtClean="0"/>
              <a:t>Trường hợp “mất” khóa phiên cũ (E lấy được khóa phiên cũ và mạo danh A)</a:t>
            </a:r>
          </a:p>
          <a:p>
            <a:pPr eaLnBrk="1" hangingPunct="1">
              <a:defRPr/>
            </a:pPr>
            <a:endParaRPr lang="en-US" smtClean="0"/>
          </a:p>
          <a:p>
            <a:pPr eaLnBrk="1" hangingPunct="1">
              <a:defRPr/>
            </a:pPr>
            <a:endParaRPr lang="en-US"/>
          </a:p>
          <a:p>
            <a:pPr eaLnBrk="1" hangingPunct="1">
              <a:defRPr/>
            </a:pPr>
            <a:r>
              <a:rPr lang="en-US" sz="2600" smtClean="0">
                <a:solidFill>
                  <a:srgbClr val="FF0000"/>
                </a:solidFill>
              </a:rPr>
              <a:t>Giao thức Needham-Shroeder cải tiến (nhãn time T)</a:t>
            </a:r>
            <a:r>
              <a:rPr lang="en-US"/>
              <a:t/>
            </a:r>
            <a:br>
              <a:rPr lang="en-US"/>
            </a:b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10</a:t>
            </a:fld>
            <a:endParaRPr lang="en-US" altLang="zh-CN"/>
          </a:p>
        </p:txBody>
      </p:sp>
      <p:pic>
        <p:nvPicPr>
          <p:cNvPr id="5" name="Picture 4"/>
          <p:cNvPicPr>
            <a:picLocks noChangeAspect="1"/>
          </p:cNvPicPr>
          <p:nvPr/>
        </p:nvPicPr>
        <p:blipFill>
          <a:blip r:embed="rId3"/>
          <a:stretch>
            <a:fillRect/>
          </a:stretch>
        </p:blipFill>
        <p:spPr>
          <a:xfrm>
            <a:off x="3657600" y="2189056"/>
            <a:ext cx="3276600" cy="1439890"/>
          </a:xfrm>
          <a:prstGeom prst="rect">
            <a:avLst/>
          </a:prstGeom>
        </p:spPr>
      </p:pic>
      <p:pic>
        <p:nvPicPr>
          <p:cNvPr id="6" name="Picture 5"/>
          <p:cNvPicPr>
            <a:picLocks noChangeAspect="1"/>
          </p:cNvPicPr>
          <p:nvPr/>
        </p:nvPicPr>
        <p:blipFill>
          <a:blip r:embed="rId4"/>
          <a:stretch>
            <a:fillRect/>
          </a:stretch>
        </p:blipFill>
        <p:spPr>
          <a:xfrm>
            <a:off x="19756" y="4157650"/>
            <a:ext cx="8896503" cy="2686239"/>
          </a:xfrm>
          <a:prstGeom prst="rect">
            <a:avLst/>
          </a:prstGeom>
        </p:spPr>
      </p:pic>
    </p:spTree>
    <p:extLst>
      <p:ext uri="{BB962C8B-B14F-4D97-AF65-F5344CB8AC3E}">
        <p14:creationId xmlns:p14="http://schemas.microsoft.com/office/powerpoint/2010/main" val="2932696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685800"/>
          </a:xfrm>
        </p:spPr>
        <p:txBody>
          <a:bodyPr/>
          <a:lstStyle/>
          <a:p>
            <a:r>
              <a:rPr lang="en-US" sz="3200" smtClean="0"/>
              <a:t>1.4 Giao thức Kerberos</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643050"/>
            <a:ext cx="8991600" cy="5029200"/>
          </a:xfrm>
        </p:spPr>
        <p:txBody>
          <a:bodyPr/>
          <a:lstStyle/>
          <a:p>
            <a:pPr eaLnBrk="1" hangingPunct="1">
              <a:defRPr/>
            </a:pPr>
            <a:r>
              <a:rPr lang="vi-VN" sz="2600"/>
              <a:t>Giao thức xác thực Kerberos </a:t>
            </a:r>
            <a:r>
              <a:rPr lang="vi-VN" sz="2600" smtClean="0"/>
              <a:t>đ</a:t>
            </a:r>
            <a:r>
              <a:rPr lang="en-US" sz="2600" smtClean="0"/>
              <a:t>ư</a:t>
            </a:r>
            <a:r>
              <a:rPr lang="vi-VN" sz="2600" smtClean="0"/>
              <a:t>ợc </a:t>
            </a:r>
            <a:r>
              <a:rPr lang="vi-VN" sz="2600"/>
              <a:t>đề xuất và phát triển bởi đại học MIT từ những năm 80 của thế kỷ trước</a:t>
            </a:r>
          </a:p>
          <a:p>
            <a:pPr eaLnBrk="1" hangingPunct="1">
              <a:defRPr/>
            </a:pPr>
            <a:r>
              <a:rPr lang="en-US" sz="2600" smtClean="0"/>
              <a:t>C</a:t>
            </a:r>
            <a:r>
              <a:rPr lang="vi-VN" sz="2600" smtClean="0"/>
              <a:t>ơ </a:t>
            </a:r>
            <a:r>
              <a:rPr lang="vi-VN" sz="2600"/>
              <a:t>chế xác thực cho các ứng dụng client-server trên mạng công cộng như Internet</a:t>
            </a:r>
          </a:p>
          <a:p>
            <a:pPr eaLnBrk="1" hangingPunct="1">
              <a:defRPr/>
            </a:pPr>
            <a:r>
              <a:rPr lang="en-US" sz="2600" smtClean="0"/>
              <a:t>C</a:t>
            </a:r>
            <a:r>
              <a:rPr lang="vi-VN" sz="2600" smtClean="0"/>
              <a:t>ung </a:t>
            </a:r>
            <a:r>
              <a:rPr lang="vi-VN" sz="2600"/>
              <a:t>cấp cơ chế sinh khóa phiên để đảm bảo an toàn cho các kệnh mật, sử dụng mật mã khóa đối xứng, sau khi </a:t>
            </a:r>
            <a:r>
              <a:rPr lang="vi-VN" sz="2600" smtClean="0"/>
              <a:t>b</a:t>
            </a:r>
            <a:r>
              <a:rPr lang="en-US" sz="2600"/>
              <a:t>ư</a:t>
            </a:r>
            <a:r>
              <a:rPr lang="vi-VN" sz="2600" smtClean="0"/>
              <a:t>ớc </a:t>
            </a:r>
            <a:r>
              <a:rPr lang="vi-VN" sz="2600"/>
              <a:t>xác thực đã thực hiện xong</a:t>
            </a:r>
          </a:p>
          <a:p>
            <a:pPr eaLnBrk="1" hangingPunct="1">
              <a:defRPr/>
            </a:pPr>
            <a:r>
              <a:rPr lang="en-US" sz="2600" smtClean="0"/>
              <a:t>S</a:t>
            </a:r>
            <a:r>
              <a:rPr lang="vi-VN" sz="2600" smtClean="0"/>
              <a:t>ử </a:t>
            </a:r>
            <a:r>
              <a:rPr lang="vi-VN" sz="2600"/>
              <a:t>dụng người thứ ba tin cậy trong môi trường mã hóa đối xứng</a:t>
            </a:r>
            <a:r>
              <a:rPr lang="en-US"/>
              <a:t/>
            </a:r>
            <a:br>
              <a:rPr lang="en-US"/>
            </a:b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11</a:t>
            </a:fld>
            <a:endParaRPr lang="en-US" altLang="zh-CN"/>
          </a:p>
        </p:txBody>
      </p:sp>
    </p:spTree>
    <p:extLst>
      <p:ext uri="{BB962C8B-B14F-4D97-AF65-F5344CB8AC3E}">
        <p14:creationId xmlns:p14="http://schemas.microsoft.com/office/powerpoint/2010/main" val="3480562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685800"/>
          </a:xfrm>
        </p:spPr>
        <p:txBody>
          <a:bodyPr/>
          <a:lstStyle/>
          <a:p>
            <a:r>
              <a:rPr lang="en-US" sz="3200" smtClean="0"/>
              <a:t>1.4 Giao thức Kerberos</a:t>
            </a:r>
            <a:endParaRPr lang="en-US" sz="3200"/>
          </a:p>
        </p:txBody>
      </p:sp>
      <p:pic>
        <p:nvPicPr>
          <p:cNvPr id="5" name="Content Placeholder 4"/>
          <p:cNvPicPr>
            <a:picLocks noGrp="1" noChangeAspect="1"/>
          </p:cNvPicPr>
          <p:nvPr>
            <p:ph idx="1"/>
          </p:nvPr>
        </p:nvPicPr>
        <p:blipFill>
          <a:blip r:embed="rId3"/>
          <a:stretch>
            <a:fillRect/>
          </a:stretch>
        </p:blipFill>
        <p:spPr>
          <a:xfrm>
            <a:off x="990600" y="3353881"/>
            <a:ext cx="6930472" cy="3478719"/>
          </a:xfrm>
          <a:prstGeom prst="rect">
            <a:avLst/>
          </a:prstGeom>
        </p:spPr>
      </p:pic>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12</a:t>
            </a:fld>
            <a:endParaRPr lang="en-US" altLang="zh-CN"/>
          </a:p>
        </p:txBody>
      </p:sp>
      <p:sp>
        <p:nvSpPr>
          <p:cNvPr id="6" name="Rectangle 5"/>
          <p:cNvSpPr/>
          <p:nvPr/>
        </p:nvSpPr>
        <p:spPr>
          <a:xfrm>
            <a:off x="112436" y="685800"/>
            <a:ext cx="7507564" cy="2805320"/>
          </a:xfrm>
          <a:prstGeom prst="rect">
            <a:avLst/>
          </a:prstGeom>
        </p:spPr>
        <p:txBody>
          <a:bodyPr wrap="square">
            <a:spAutoFit/>
          </a:bodyPr>
          <a:lstStyle/>
          <a:p>
            <a:pPr algn="just">
              <a:lnSpc>
                <a:spcPct val="150000"/>
              </a:lnSpc>
            </a:pPr>
            <a:r>
              <a:rPr lang="vi-VN" sz="2000" b="0"/>
              <a:t>Kerberos thực hiện các quá trình sau để xác thực: </a:t>
            </a:r>
            <a:endParaRPr lang="en-US" sz="2000" b="0" smtClean="0"/>
          </a:p>
          <a:p>
            <a:pPr marL="342900" indent="-342900" algn="just">
              <a:lnSpc>
                <a:spcPct val="150000"/>
              </a:lnSpc>
              <a:buFont typeface="Arial" panose="020B0604020202020204" pitchFamily="34" charset="0"/>
              <a:buChar char="•"/>
            </a:pPr>
            <a:r>
              <a:rPr lang="vi-VN" sz="2000" b="0" smtClean="0"/>
              <a:t>một </a:t>
            </a:r>
            <a:r>
              <a:rPr lang="vi-VN" sz="2000" b="0"/>
              <a:t>user muốn xác thực mình với authentication server (AS</a:t>
            </a:r>
            <a:r>
              <a:rPr lang="vi-VN" sz="2000" b="0" smtClean="0"/>
              <a:t>)</a:t>
            </a:r>
            <a:endParaRPr lang="en-US" sz="2000" b="0" smtClean="0"/>
          </a:p>
          <a:p>
            <a:pPr marL="342900" indent="-342900" algn="just">
              <a:lnSpc>
                <a:spcPct val="150000"/>
              </a:lnSpc>
              <a:buFont typeface="Arial" panose="020B0604020202020204" pitchFamily="34" charset="0"/>
              <a:buChar char="•"/>
            </a:pPr>
            <a:r>
              <a:rPr lang="vi-VN" sz="2000" b="0" smtClean="0"/>
              <a:t>sau </a:t>
            </a:r>
            <a:r>
              <a:rPr lang="vi-VN" sz="2000" b="0"/>
              <a:t>đó sẽ chứng minh với ticket granting server (TGS) rằng mình đã được xác thực để nhận ticket </a:t>
            </a:r>
            <a:r>
              <a:rPr lang="vi-VN" sz="2000" b="0" smtClean="0"/>
              <a:t>rồi</a:t>
            </a:r>
            <a:endParaRPr lang="en-US" sz="2000" b="0" smtClean="0"/>
          </a:p>
          <a:p>
            <a:pPr marL="342900" indent="-342900" algn="just">
              <a:lnSpc>
                <a:spcPct val="150000"/>
              </a:lnSpc>
              <a:buFont typeface="Arial" panose="020B0604020202020204" pitchFamily="34" charset="0"/>
              <a:buChar char="•"/>
            </a:pPr>
            <a:r>
              <a:rPr lang="vi-VN" sz="2000" b="0" smtClean="0"/>
              <a:t>cuối </a:t>
            </a:r>
            <a:r>
              <a:rPr lang="vi-VN" sz="2000" b="0"/>
              <a:t>cùng chứng minh với service server (SS) rằng mình đã được chấp nhận để sử dụng dịch vụ rồi.</a:t>
            </a:r>
            <a:endParaRPr lang="en-US" sz="2000" b="0"/>
          </a:p>
        </p:txBody>
      </p:sp>
    </p:spTree>
    <p:extLst>
      <p:ext uri="{BB962C8B-B14F-4D97-AF65-F5344CB8AC3E}">
        <p14:creationId xmlns:p14="http://schemas.microsoft.com/office/powerpoint/2010/main" val="2974843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685800"/>
          </a:xfrm>
        </p:spPr>
        <p:txBody>
          <a:bodyPr/>
          <a:lstStyle/>
          <a:p>
            <a:r>
              <a:rPr lang="en-US" sz="3200" smtClean="0"/>
              <a:t>1.4 Giao thức Kerberos</a:t>
            </a:r>
            <a:endParaRPr lang="en-US" sz="3200"/>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13</a:t>
            </a:fld>
            <a:endParaRPr lang="en-US" altLang="zh-CN"/>
          </a:p>
        </p:txBody>
      </p:sp>
      <p:pic>
        <p:nvPicPr>
          <p:cNvPr id="3" name="Picture 2"/>
          <p:cNvPicPr>
            <a:picLocks noChangeAspect="1"/>
          </p:cNvPicPr>
          <p:nvPr/>
        </p:nvPicPr>
        <p:blipFill>
          <a:blip r:embed="rId3"/>
          <a:stretch>
            <a:fillRect/>
          </a:stretch>
        </p:blipFill>
        <p:spPr>
          <a:xfrm>
            <a:off x="1143000" y="1724907"/>
            <a:ext cx="7324725" cy="4924425"/>
          </a:xfrm>
          <a:prstGeom prst="rect">
            <a:avLst/>
          </a:prstGeom>
        </p:spPr>
      </p:pic>
    </p:spTree>
    <p:extLst>
      <p:ext uri="{BB962C8B-B14F-4D97-AF65-F5344CB8AC3E}">
        <p14:creationId xmlns:p14="http://schemas.microsoft.com/office/powerpoint/2010/main" val="1861092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685800"/>
          </a:xfrm>
        </p:spPr>
        <p:txBody>
          <a:bodyPr/>
          <a:lstStyle/>
          <a:p>
            <a:r>
              <a:rPr lang="en-US" sz="3200" smtClean="0"/>
              <a:t>1.4 Giao thức Kerberos</a:t>
            </a:r>
            <a:endParaRPr lang="en-US" sz="3200"/>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14</a:t>
            </a:fld>
            <a:endParaRPr lang="en-US" altLang="zh-CN"/>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28600" y="1520119"/>
            <a:ext cx="8321439" cy="4962525"/>
          </a:xfrm>
          <a:prstGeom prst="rect">
            <a:avLst/>
          </a:prstGeom>
        </p:spPr>
      </p:pic>
    </p:spTree>
    <p:extLst>
      <p:ext uri="{BB962C8B-B14F-4D97-AF65-F5344CB8AC3E}">
        <p14:creationId xmlns:p14="http://schemas.microsoft.com/office/powerpoint/2010/main" val="1633839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685800"/>
          </a:xfrm>
        </p:spPr>
        <p:txBody>
          <a:bodyPr/>
          <a:lstStyle/>
          <a:p>
            <a:r>
              <a:rPr lang="en-US" sz="3200" smtClean="0"/>
              <a:t>1.4 Giao thức Kerberos</a:t>
            </a:r>
            <a:endParaRPr lang="en-US" sz="3200"/>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15</a:t>
            </a:fld>
            <a:endParaRPr lang="en-US" altLang="zh-CN"/>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152400" y="1447800"/>
            <a:ext cx="8419404" cy="4917722"/>
          </a:xfrm>
          <a:prstGeom prst="rect">
            <a:avLst/>
          </a:prstGeom>
        </p:spPr>
      </p:pic>
    </p:spTree>
    <p:extLst>
      <p:ext uri="{BB962C8B-B14F-4D97-AF65-F5344CB8AC3E}">
        <p14:creationId xmlns:p14="http://schemas.microsoft.com/office/powerpoint/2010/main" val="3794191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685800"/>
          </a:xfrm>
        </p:spPr>
        <p:txBody>
          <a:bodyPr/>
          <a:lstStyle/>
          <a:p>
            <a:r>
              <a:rPr lang="en-US" sz="3200" smtClean="0"/>
              <a:t>1.5 Vấn đề sinh khóa</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643050"/>
            <a:ext cx="8737600" cy="5029200"/>
          </a:xfrm>
        </p:spPr>
        <p:txBody>
          <a:bodyPr/>
          <a:lstStyle/>
          <a:p>
            <a:pPr algn="just" eaLnBrk="1" hangingPunct="1">
              <a:defRPr/>
            </a:pPr>
            <a:r>
              <a:rPr lang="vi-VN" sz="2600"/>
              <a:t>Một chuỗi số n1, n2, … được gọi là sinh ngẫu nhiên (randomly generated) nếu như với mọi giá trị k, </a:t>
            </a:r>
            <a:r>
              <a:rPr lang="en-US" sz="2600" smtClean="0"/>
              <a:t>thì </a:t>
            </a:r>
            <a:r>
              <a:rPr lang="vi-VN" sz="2600" smtClean="0"/>
              <a:t>không </a:t>
            </a:r>
            <a:r>
              <a:rPr lang="vi-VN" sz="2600"/>
              <a:t>thể đoán trước được giá trị của nk dù trước đó đã quan sát được tất cả các giá trị n1, n2, … </a:t>
            </a:r>
            <a:r>
              <a:rPr lang="vi-VN" sz="2600" smtClean="0"/>
              <a:t>nk-1</a:t>
            </a:r>
            <a:endParaRPr lang="en-US" sz="2600" smtClean="0"/>
          </a:p>
          <a:p>
            <a:pPr algn="just" eaLnBrk="1" hangingPunct="1">
              <a:defRPr/>
            </a:pPr>
            <a:r>
              <a:rPr lang="en-US" sz="2600" smtClean="0"/>
              <a:t>Ví dụ: </a:t>
            </a:r>
            <a:r>
              <a:rPr lang="vi-VN" sz="2600"/>
              <a:t>thực hiện phép chọn ngẫu nhiên một trong số 264 giá trị (từ 0 đến 264-1): </a:t>
            </a:r>
            <a:r>
              <a:rPr lang="vi-VN" sz="2600" smtClean="0"/>
              <a:t>khả </a:t>
            </a:r>
            <a:r>
              <a:rPr lang="vi-VN" sz="2600"/>
              <a:t>năng đoán được của </a:t>
            </a:r>
            <a:r>
              <a:rPr lang="vi-VN" sz="2600" smtClean="0"/>
              <a:t>kẻ</a:t>
            </a:r>
            <a:r>
              <a:rPr lang="en-US" sz="2600" smtClean="0"/>
              <a:t> </a:t>
            </a:r>
            <a:r>
              <a:rPr lang="vi-VN" sz="2600" smtClean="0"/>
              <a:t>thù </a:t>
            </a:r>
            <a:r>
              <a:rPr lang="vi-VN" sz="2600"/>
              <a:t>là gần như bằng </a:t>
            </a:r>
            <a:r>
              <a:rPr lang="vi-VN" sz="2600" smtClean="0"/>
              <a:t>0</a:t>
            </a:r>
            <a:endParaRPr lang="en-US" sz="2600" smtClean="0"/>
          </a:p>
          <a:p>
            <a:pPr algn="just" eaLnBrk="1" hangingPunct="1">
              <a:defRPr/>
            </a:pPr>
            <a:r>
              <a:rPr lang="en-US" sz="2600" smtClean="0"/>
              <a:t>Tuy nhiên: việc sinh số ngẫu nhiên chỉ thông qua các thuật toán </a:t>
            </a:r>
            <a:r>
              <a:rPr lang="en-US" sz="2600" smtClean="0">
                <a:sym typeface="Wingdings" panose="05000000000000000000" pitchFamily="2" charset="2"/>
              </a:rPr>
              <a:t> sinh số giả ngẫu nhiên</a:t>
            </a:r>
          </a:p>
          <a:p>
            <a:pPr marL="0" indent="0" eaLnBrk="1" hangingPunct="1">
              <a:buNone/>
              <a:defRPr/>
            </a:pPr>
            <a:r>
              <a:rPr lang="en-US" sz="2600" smtClean="0">
                <a:sym typeface="Wingdings" panose="05000000000000000000" pitchFamily="2" charset="2"/>
              </a:rPr>
              <a:t>Cơ chế giả ngẫu nhiên mật mã, mô phỏng chuỗi ngẫu nhiên thật</a:t>
            </a:r>
            <a:r>
              <a:rPr lang="en-US"/>
              <a:t/>
            </a:r>
            <a:br>
              <a:rPr lang="en-US"/>
            </a:b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16</a:t>
            </a:fld>
            <a:endParaRPr lang="en-US" altLang="zh-CN"/>
          </a:p>
        </p:txBody>
      </p:sp>
    </p:spTree>
    <p:extLst>
      <p:ext uri="{BB962C8B-B14F-4D97-AF65-F5344CB8AC3E}">
        <p14:creationId xmlns:p14="http://schemas.microsoft.com/office/powerpoint/2010/main" val="1798062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197556" y="609600"/>
            <a:ext cx="7696200" cy="685800"/>
          </a:xfrm>
        </p:spPr>
        <p:txBody>
          <a:bodyPr/>
          <a:lstStyle/>
          <a:p>
            <a:r>
              <a:rPr lang="en-US" sz="3200"/>
              <a:t>2. DÙNG PKC ĐỂ TRAO CHUYỂN KHOÁ BÍ MẬT</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643050"/>
            <a:ext cx="8737600" cy="5029200"/>
          </a:xfrm>
        </p:spPr>
        <p:txBody>
          <a:bodyPr/>
          <a:lstStyle/>
          <a:p>
            <a:pPr algn="just" eaLnBrk="1" hangingPunct="1">
              <a:defRPr/>
            </a:pPr>
            <a:r>
              <a:rPr lang="en-US" sz="2600" smtClean="0"/>
              <a:t>Ý tưởng: </a:t>
            </a:r>
            <a:r>
              <a:rPr lang="vi-VN" sz="2600"/>
              <a:t>A và B, đã có một cách nào đó để biết được khóa công khai của </a:t>
            </a:r>
            <a:r>
              <a:rPr lang="vi-VN" sz="2600" smtClean="0"/>
              <a:t>nhau</a:t>
            </a:r>
            <a:r>
              <a:rPr lang="en-US" sz="2600" smtClean="0"/>
              <a:t>, </a:t>
            </a:r>
            <a:r>
              <a:rPr lang="vi-VN" sz="2600"/>
              <a:t>Khi đó A có thể chủ động tạo khóa phiên ks (sinh số giả ngẫu nhiên) và chuyển qua cho B như sau</a:t>
            </a:r>
            <a:r>
              <a:rPr lang="vi-VN" sz="2600" smtClean="0"/>
              <a:t>:</a:t>
            </a:r>
            <a:endParaRPr lang="en-US" sz="2600" smtClean="0"/>
          </a:p>
          <a:p>
            <a:pPr marL="0" indent="0" algn="just" eaLnBrk="1" hangingPunct="1">
              <a:buNone/>
              <a:defRPr/>
            </a:pP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17</a:t>
            </a:fld>
            <a:endParaRPr lang="en-US" altLang="zh-CN"/>
          </a:p>
        </p:txBody>
      </p:sp>
      <p:pic>
        <p:nvPicPr>
          <p:cNvPr id="5" name="Picture 4"/>
          <p:cNvPicPr>
            <a:picLocks noChangeAspect="1"/>
          </p:cNvPicPr>
          <p:nvPr/>
        </p:nvPicPr>
        <p:blipFill>
          <a:blip r:embed="rId3"/>
          <a:stretch>
            <a:fillRect/>
          </a:stretch>
        </p:blipFill>
        <p:spPr>
          <a:xfrm>
            <a:off x="1828800" y="3505200"/>
            <a:ext cx="4070684" cy="533400"/>
          </a:xfrm>
          <a:prstGeom prst="rect">
            <a:avLst/>
          </a:prstGeom>
        </p:spPr>
      </p:pic>
    </p:spTree>
    <p:extLst>
      <p:ext uri="{BB962C8B-B14F-4D97-AF65-F5344CB8AC3E}">
        <p14:creationId xmlns:p14="http://schemas.microsoft.com/office/powerpoint/2010/main" val="3730306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197556" y="609600"/>
            <a:ext cx="7696200" cy="685800"/>
          </a:xfrm>
        </p:spPr>
        <p:txBody>
          <a:bodyPr/>
          <a:lstStyle/>
          <a:p>
            <a:r>
              <a:rPr lang="en-US" sz="3200"/>
              <a:t>2. DÙNG PKC ĐỂ TRAO CHUYỂN KHOÁ BÍ MẬT</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643050"/>
            <a:ext cx="8737600" cy="5029200"/>
          </a:xfrm>
        </p:spPr>
        <p:txBody>
          <a:bodyPr/>
          <a:lstStyle/>
          <a:p>
            <a:pPr algn="just" eaLnBrk="1" hangingPunct="1">
              <a:defRPr/>
            </a:pPr>
            <a:r>
              <a:rPr lang="en-US" sz="2600" smtClean="0">
                <a:solidFill>
                  <a:srgbClr val="FF0000"/>
                </a:solidFill>
              </a:rPr>
              <a:t>Phương án 1:</a:t>
            </a:r>
          </a:p>
          <a:p>
            <a:pPr marL="0" indent="0" algn="just" eaLnBrk="1" hangingPunct="1">
              <a:buNone/>
              <a:defRPr/>
            </a:pP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18</a:t>
            </a:fld>
            <a:endParaRPr lang="en-US" altLang="zh-CN"/>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822" y="2314562"/>
            <a:ext cx="9019401" cy="4357688"/>
          </a:xfrm>
          <a:prstGeom prst="rect">
            <a:avLst/>
          </a:prstGeom>
        </p:spPr>
      </p:pic>
    </p:spTree>
    <p:extLst>
      <p:ext uri="{BB962C8B-B14F-4D97-AF65-F5344CB8AC3E}">
        <p14:creationId xmlns:p14="http://schemas.microsoft.com/office/powerpoint/2010/main" val="3450238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52400"/>
            <a:ext cx="8737600" cy="6519850"/>
          </a:xfrm>
        </p:spPr>
        <p:txBody>
          <a:bodyPr/>
          <a:lstStyle/>
          <a:p>
            <a:pPr eaLnBrk="1" hangingPunct="1">
              <a:defRPr/>
            </a:pPr>
            <a:r>
              <a:rPr lang="en-US" sz="2600" smtClean="0">
                <a:solidFill>
                  <a:srgbClr val="FF0000"/>
                </a:solidFill>
              </a:rPr>
              <a:t>Phương án 2: </a:t>
            </a:r>
            <a:r>
              <a:rPr lang="vi-VN" sz="2600">
                <a:solidFill>
                  <a:srgbClr val="FF0000"/>
                </a:solidFill>
              </a:rPr>
              <a:t>phương án bắt tay ba bước NeedhamSchroeder</a:t>
            </a:r>
            <a:endParaRPr lang="en-US" sz="2600" smtClean="0">
              <a:solidFill>
                <a:srgbClr val="FF0000"/>
              </a:solidFill>
            </a:endParaRPr>
          </a:p>
          <a:p>
            <a:pPr marL="0" indent="0" algn="just" eaLnBrk="1" hangingPunct="1">
              <a:buNone/>
              <a:defRPr/>
            </a:pP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19</a:t>
            </a:fld>
            <a:endParaRPr lang="en-US" altLang="zh-CN"/>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77800" y="979440"/>
            <a:ext cx="8698089" cy="2906760"/>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6689" y="3886079"/>
            <a:ext cx="9091990" cy="1295521"/>
          </a:xfrm>
          <a:prstGeom prst="rect">
            <a:avLst/>
          </a:prstGeom>
        </p:spPr>
      </p:pic>
      <p:pic>
        <p:nvPicPr>
          <p:cNvPr id="8" name="Picture 7"/>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25400" y="5168511"/>
            <a:ext cx="9067800" cy="1415747"/>
          </a:xfrm>
          <a:prstGeom prst="rect">
            <a:avLst/>
          </a:prstGeom>
        </p:spPr>
      </p:pic>
    </p:spTree>
    <p:extLst>
      <p:ext uri="{BB962C8B-B14F-4D97-AF65-F5344CB8AC3E}">
        <p14:creationId xmlns:p14="http://schemas.microsoft.com/office/powerpoint/2010/main" val="352325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457200" y="122238"/>
            <a:ext cx="7543800" cy="792162"/>
          </a:xfrm>
        </p:spPr>
        <p:txBody>
          <a:bodyPr/>
          <a:lstStyle/>
          <a:p>
            <a:r>
              <a:rPr lang="en-US" sz="3200" smtClean="0"/>
              <a:t>Nội dung</a:t>
            </a:r>
            <a:endParaRPr lang="en-US"/>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1676400"/>
            <a:ext cx="8534400" cy="4454525"/>
          </a:xfrm>
        </p:spPr>
        <p:txBody>
          <a:bodyPr/>
          <a:lstStyle/>
          <a:p>
            <a:pPr eaLnBrk="1" hangingPunct="1">
              <a:lnSpc>
                <a:spcPct val="250000"/>
              </a:lnSpc>
              <a:defRPr/>
            </a:pPr>
            <a:r>
              <a:rPr lang="en-US" sz="2400" smtClean="0"/>
              <a:t>Xác </a:t>
            </a:r>
            <a:r>
              <a:rPr lang="en-US" sz="2400"/>
              <a:t>lập và trao chuyển khóa trong </a:t>
            </a:r>
            <a:r>
              <a:rPr lang="en-US" sz="2400" smtClean="0"/>
              <a:t>SKC</a:t>
            </a:r>
          </a:p>
          <a:p>
            <a:pPr eaLnBrk="1" hangingPunct="1">
              <a:lnSpc>
                <a:spcPct val="250000"/>
              </a:lnSpc>
              <a:defRPr/>
            </a:pPr>
            <a:r>
              <a:rPr lang="en-US" sz="2400" smtClean="0"/>
              <a:t>Xác </a:t>
            </a:r>
            <a:r>
              <a:rPr lang="en-US" sz="2400"/>
              <a:t>lập khóa SKC thông qua sử dụng </a:t>
            </a:r>
            <a:r>
              <a:rPr lang="en-US" sz="2400" smtClean="0"/>
              <a:t>PKC</a:t>
            </a:r>
            <a:endParaRPr lang="en-US" sz="2400"/>
          </a:p>
          <a:p>
            <a:pPr eaLnBrk="1" hangingPunct="1">
              <a:lnSpc>
                <a:spcPct val="250000"/>
              </a:lnSpc>
              <a:defRPr/>
            </a:pPr>
            <a:r>
              <a:rPr lang="en-US" sz="2400" smtClean="0"/>
              <a:t>Hạ tầng khóa mật mã công khai (Public Key Infrastructure) </a:t>
            </a:r>
          </a:p>
          <a:p>
            <a:pPr eaLnBrk="1" hangingPunct="1">
              <a:lnSpc>
                <a:spcPct val="250000"/>
              </a:lnSpc>
              <a:defRPr/>
            </a:pPr>
            <a:r>
              <a:rPr lang="en-US" sz="2400"/>
              <a:t>Giao thức thống nhất khóa DIFFIE-HELLMAN</a:t>
            </a:r>
            <a:r>
              <a:rPr lang="en-US" sz="2400" smtClean="0"/>
              <a:t/>
            </a:r>
            <a:br>
              <a:rPr lang="en-US" sz="2400" smtClean="0"/>
            </a:br>
            <a:endParaRPr lang="en-US" sz="2400" smtClean="0"/>
          </a:p>
          <a:p>
            <a:pPr marL="0" indent="0">
              <a:buFont typeface="Wingdings" panose="05000000000000000000" pitchFamily="2" charset="2"/>
              <a:buNone/>
              <a:defRPr/>
            </a:pPr>
            <a:endParaRPr lang="en-US" sz="2400" b="1"/>
          </a:p>
          <a:p>
            <a:pPr marL="0" indent="0">
              <a:buFont typeface="Wingdings" panose="05000000000000000000" pitchFamily="2" charset="2"/>
              <a:buNone/>
              <a:defRPr/>
            </a:pPr>
            <a:endParaRPr lang="en-US" sz="2400" b="1"/>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a:t>
            </a:fld>
            <a:endParaRPr lang="en-US" altLang="zh-CN"/>
          </a:p>
        </p:txBody>
      </p:sp>
    </p:spTree>
    <p:extLst>
      <p:ext uri="{BB962C8B-B14F-4D97-AF65-F5344CB8AC3E}">
        <p14:creationId xmlns:p14="http://schemas.microsoft.com/office/powerpoint/2010/main" val="1200109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197556" y="609600"/>
            <a:ext cx="7696200" cy="685800"/>
          </a:xfrm>
        </p:spPr>
        <p:txBody>
          <a:bodyPr/>
          <a:lstStyle/>
          <a:p>
            <a:r>
              <a:rPr lang="en-US" sz="3200"/>
              <a:t>3</a:t>
            </a:r>
            <a:r>
              <a:rPr lang="en-US" sz="3200" smtClean="0"/>
              <a:t>. Hạ tầng khóa mật mã công khai	</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643050"/>
            <a:ext cx="8737600" cy="5029200"/>
          </a:xfrm>
        </p:spPr>
        <p:txBody>
          <a:bodyPr/>
          <a:lstStyle/>
          <a:p>
            <a:pPr algn="just" eaLnBrk="1" hangingPunct="1">
              <a:defRPr/>
            </a:pPr>
            <a:r>
              <a:rPr lang="vi-VN" sz="2600"/>
              <a:t>Cần đăng ký khóa công khai đã tạo cho một cơ quan phát hành thẩm quyền (Certificate Authority – </a:t>
            </a:r>
            <a:r>
              <a:rPr lang="vi-VN" sz="2600" smtClean="0"/>
              <a:t>CA)</a:t>
            </a:r>
            <a:r>
              <a:rPr lang="en-US" sz="2600" smtClean="0"/>
              <a:t> </a:t>
            </a:r>
            <a:r>
              <a:rPr lang="en-US" sz="2600" smtClean="0">
                <a:sym typeface="Wingdings" panose="05000000000000000000" pitchFamily="2" charset="2"/>
              </a:rPr>
              <a:t></a:t>
            </a:r>
            <a:r>
              <a:rPr lang="vi-VN" sz="2600" smtClean="0"/>
              <a:t>chứng </a:t>
            </a:r>
            <a:r>
              <a:rPr lang="vi-VN" sz="2600"/>
              <a:t>chỉ khóa công khai </a:t>
            </a:r>
            <a:r>
              <a:rPr lang="vi-VN" sz="2600" smtClean="0"/>
              <a:t>đ</a:t>
            </a:r>
            <a:r>
              <a:rPr lang="en-US" sz="2600"/>
              <a:t>ư</a:t>
            </a:r>
            <a:r>
              <a:rPr lang="vi-VN" sz="2600" smtClean="0"/>
              <a:t>ợc </a:t>
            </a:r>
            <a:r>
              <a:rPr lang="vi-VN" sz="2600"/>
              <a:t>phát hành, gắn chặt </a:t>
            </a:r>
            <a:r>
              <a:rPr lang="vi-VN" sz="2600" smtClean="0"/>
              <a:t>các</a:t>
            </a:r>
            <a:r>
              <a:rPr lang="en-US" sz="2600" smtClean="0"/>
              <a:t> </a:t>
            </a:r>
            <a:r>
              <a:rPr lang="vi-VN" sz="2600" smtClean="0"/>
              <a:t>thông </a:t>
            </a:r>
            <a:r>
              <a:rPr lang="vi-VN" sz="2600"/>
              <a:t>tin khóa và thông tin </a:t>
            </a:r>
            <a:r>
              <a:rPr lang="vi-VN" sz="2600" smtClean="0"/>
              <a:t>ng</a:t>
            </a:r>
            <a:r>
              <a:rPr lang="en-US" sz="2600"/>
              <a:t>ư</a:t>
            </a:r>
            <a:r>
              <a:rPr lang="vi-VN" sz="2600" smtClean="0"/>
              <a:t>ời </a:t>
            </a:r>
            <a:r>
              <a:rPr lang="vi-VN" sz="2600"/>
              <a:t>sở hữu</a:t>
            </a: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20</a:t>
            </a:fld>
            <a:endParaRPr lang="en-US" altLang="zh-CN"/>
          </a:p>
        </p:txBody>
      </p:sp>
    </p:spTree>
    <p:extLst>
      <p:ext uri="{BB962C8B-B14F-4D97-AF65-F5344CB8AC3E}">
        <p14:creationId xmlns:p14="http://schemas.microsoft.com/office/powerpoint/2010/main" val="3815867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197556" y="609600"/>
            <a:ext cx="7696200" cy="685800"/>
          </a:xfrm>
        </p:spPr>
        <p:txBody>
          <a:bodyPr/>
          <a:lstStyle/>
          <a:p>
            <a:r>
              <a:rPr lang="en-US" sz="3200" smtClean="0"/>
              <a:t>3.1 ISO Authentication </a:t>
            </a:r>
            <a:r>
              <a:rPr lang="en-US" sz="3200"/>
              <a:t>Framework - X.509 </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21</a:t>
            </a:fld>
            <a:endParaRPr lang="en-US" altLang="zh-CN"/>
          </a:p>
        </p:txBody>
      </p:sp>
      <p:pic>
        <p:nvPicPr>
          <p:cNvPr id="6" name="Picture 5"/>
          <p:cNvPicPr>
            <a:picLocks noChangeAspect="1"/>
          </p:cNvPicPr>
          <p:nvPr/>
        </p:nvPicPr>
        <p:blipFill>
          <a:blip r:embed="rId3">
            <a:duotone>
              <a:prstClr val="black"/>
              <a:schemeClr val="accent1">
                <a:tint val="45000"/>
                <a:satMod val="400000"/>
              </a:schemeClr>
            </a:duotone>
          </a:blip>
          <a:stretch>
            <a:fillRect/>
          </a:stretch>
        </p:blipFill>
        <p:spPr>
          <a:xfrm>
            <a:off x="685800" y="1514475"/>
            <a:ext cx="7553325" cy="4962525"/>
          </a:xfrm>
          <a:prstGeom prst="rect">
            <a:avLst/>
          </a:prstGeom>
        </p:spPr>
      </p:pic>
    </p:spTree>
    <p:extLst>
      <p:ext uri="{BB962C8B-B14F-4D97-AF65-F5344CB8AC3E}">
        <p14:creationId xmlns:p14="http://schemas.microsoft.com/office/powerpoint/2010/main" val="35536855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177800" y="1143000"/>
            <a:ext cx="7696200" cy="685800"/>
          </a:xfrm>
        </p:spPr>
        <p:txBody>
          <a:bodyPr/>
          <a:lstStyle/>
          <a:p>
            <a:r>
              <a:rPr lang="en-US" sz="3200"/>
              <a:t>3</a:t>
            </a:r>
            <a:r>
              <a:rPr lang="en-US" sz="3200" smtClean="0"/>
              <a:t>. Giao thức thống nhất khóa </a:t>
            </a:r>
            <a:r>
              <a:rPr lang="en-US" sz="3200"/>
              <a:t>DIFFIE-HELLMAN </a:t>
            </a:r>
            <a:br>
              <a:rPr lang="en-US" sz="3200"/>
            </a:br>
            <a:r>
              <a:rPr lang="en-US" sz="3200" smtClean="0"/>
              <a:t>	</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143000"/>
            <a:ext cx="8737600" cy="5529250"/>
          </a:xfrm>
        </p:spPr>
        <p:txBody>
          <a:bodyPr/>
          <a:lstStyle/>
          <a:p>
            <a:pPr algn="just" eaLnBrk="1" hangingPunct="1">
              <a:defRPr/>
            </a:pPr>
            <a:r>
              <a:rPr lang="vi-VN" sz="2600"/>
              <a:t>Giao thức này cho phép hai bên A và B có thể xác lập khóa chung mà không cần bên thứ ba tin cậy</a:t>
            </a: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22</a:t>
            </a:fld>
            <a:endParaRPr lang="en-US" altLang="zh-CN"/>
          </a:p>
        </p:txBody>
      </p:sp>
      <p:pic>
        <p:nvPicPr>
          <p:cNvPr id="5" name="Picture 4"/>
          <p:cNvPicPr>
            <a:picLocks noChangeAspect="1"/>
          </p:cNvPicPr>
          <p:nvPr/>
        </p:nvPicPr>
        <p:blipFill>
          <a:blip r:embed="rId3">
            <a:duotone>
              <a:prstClr val="black"/>
              <a:schemeClr val="accent5">
                <a:tint val="45000"/>
                <a:satMod val="400000"/>
              </a:schemeClr>
            </a:duotone>
          </a:blip>
          <a:stretch>
            <a:fillRect/>
          </a:stretch>
        </p:blipFill>
        <p:spPr>
          <a:xfrm>
            <a:off x="282222" y="1981200"/>
            <a:ext cx="8633178" cy="4691050"/>
          </a:xfrm>
          <a:prstGeom prst="rect">
            <a:avLst/>
          </a:prstGeom>
        </p:spPr>
      </p:pic>
    </p:spTree>
    <p:extLst>
      <p:ext uri="{BB962C8B-B14F-4D97-AF65-F5344CB8AC3E}">
        <p14:creationId xmlns:p14="http://schemas.microsoft.com/office/powerpoint/2010/main" val="663143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177800" y="1143000"/>
            <a:ext cx="7696200" cy="685800"/>
          </a:xfrm>
        </p:spPr>
        <p:txBody>
          <a:bodyPr/>
          <a:lstStyle/>
          <a:p>
            <a:r>
              <a:rPr lang="en-US" sz="3200"/>
              <a:t>3</a:t>
            </a:r>
            <a:r>
              <a:rPr lang="en-US" sz="3200" smtClean="0"/>
              <a:t>. Giao thức thống nhất khóa </a:t>
            </a:r>
            <a:r>
              <a:rPr lang="en-US" sz="3200"/>
              <a:t>DIFFIE-HELLMAN </a:t>
            </a:r>
            <a:br>
              <a:rPr lang="en-US" sz="3200"/>
            </a:br>
            <a:r>
              <a:rPr lang="en-US" sz="3200" smtClean="0"/>
              <a:t>	</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77800" y="1752600"/>
            <a:ext cx="8737600" cy="4919650"/>
          </a:xfrm>
        </p:spPr>
        <p:txBody>
          <a:bodyPr/>
          <a:lstStyle/>
          <a:p>
            <a:pPr algn="just" eaLnBrk="1" hangingPunct="1">
              <a:lnSpc>
                <a:spcPct val="150000"/>
              </a:lnSpc>
              <a:defRPr/>
            </a:pPr>
            <a:r>
              <a:rPr lang="vi-VN" sz="2000" smtClean="0"/>
              <a:t>Kẻ </a:t>
            </a:r>
            <a:r>
              <a:rPr lang="vi-VN" sz="2000"/>
              <a:t>thù chỉ có thể nghe trộm được Y</a:t>
            </a:r>
            <a:r>
              <a:rPr lang="vi-VN" sz="2000" baseline="-25000"/>
              <a:t>A</a:t>
            </a:r>
            <a:r>
              <a:rPr lang="vi-VN" sz="2000" smtClean="0"/>
              <a:t>,Y</a:t>
            </a:r>
            <a:r>
              <a:rPr lang="vi-VN" sz="2000" baseline="-25000" smtClean="0"/>
              <a:t>B</a:t>
            </a:r>
            <a:r>
              <a:rPr lang="vi-VN" sz="2000" smtClean="0"/>
              <a:t> </a:t>
            </a:r>
            <a:r>
              <a:rPr lang="vi-VN" sz="2000"/>
              <a:t>truyền qua mạng, để tính được K nó cần phải biết X</a:t>
            </a:r>
            <a:r>
              <a:rPr lang="vi-VN" sz="2000" baseline="-25000"/>
              <a:t>A</a:t>
            </a:r>
            <a:r>
              <a:rPr lang="vi-VN" sz="2000" smtClean="0"/>
              <a:t>,</a:t>
            </a:r>
            <a:r>
              <a:rPr lang="vi-VN" sz="2000"/>
              <a:t> X</a:t>
            </a:r>
            <a:r>
              <a:rPr lang="vi-VN" sz="2000" baseline="-25000"/>
              <a:t>B</a:t>
            </a:r>
            <a:r>
              <a:rPr lang="vi-VN" sz="2000" smtClean="0"/>
              <a:t>. </a:t>
            </a:r>
            <a:endParaRPr lang="en-US" sz="2000" smtClean="0"/>
          </a:p>
          <a:p>
            <a:pPr algn="just" eaLnBrk="1" hangingPunct="1">
              <a:lnSpc>
                <a:spcPct val="150000"/>
              </a:lnSpc>
              <a:defRPr/>
            </a:pPr>
            <a:r>
              <a:rPr lang="vi-VN" sz="2000" smtClean="0"/>
              <a:t>Dựa </a:t>
            </a:r>
            <a:r>
              <a:rPr lang="vi-VN" sz="2000"/>
              <a:t>vào Y</a:t>
            </a:r>
            <a:r>
              <a:rPr lang="vi-VN" sz="2000" baseline="-25000"/>
              <a:t>A</a:t>
            </a:r>
            <a:r>
              <a:rPr lang="vi-VN" sz="2000"/>
              <a:t> tìm X</a:t>
            </a:r>
            <a:r>
              <a:rPr lang="vi-VN" sz="2000" baseline="-25000"/>
              <a:t>A</a:t>
            </a:r>
            <a:r>
              <a:rPr lang="vi-VN" sz="2000" smtClean="0"/>
              <a:t> </a:t>
            </a:r>
            <a:r>
              <a:rPr lang="vi-VN" sz="2000"/>
              <a:t>là khó: Độ an toàn của hệ thống quyết định bởi tính khó của bài toán tính logarit rời rạc.</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23</a:t>
            </a:fld>
            <a:endParaRPr lang="en-US" altLang="zh-CN"/>
          </a:p>
        </p:txBody>
      </p:sp>
    </p:spTree>
    <p:extLst>
      <p:ext uri="{BB962C8B-B14F-4D97-AF65-F5344CB8AC3E}">
        <p14:creationId xmlns:p14="http://schemas.microsoft.com/office/powerpoint/2010/main" val="36686564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457200" y="122238"/>
            <a:ext cx="7543800" cy="792162"/>
          </a:xfrm>
        </p:spPr>
        <p:txBody>
          <a:bodyPr/>
          <a:lstStyle/>
          <a:p>
            <a:r>
              <a:rPr lang="en-US" sz="3200" smtClean="0"/>
              <a:t>Quản lý khóa?</a:t>
            </a:r>
            <a:endParaRPr lang="en-US"/>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28978" y="1793875"/>
            <a:ext cx="8534400" cy="4454525"/>
          </a:xfrm>
        </p:spPr>
        <p:txBody>
          <a:bodyPr/>
          <a:lstStyle/>
          <a:p>
            <a:pPr eaLnBrk="1" hangingPunct="1">
              <a:defRPr/>
            </a:pPr>
            <a:r>
              <a:rPr lang="vi-VN"/>
              <a:t>Khóa là một dạng thông tin đặc thù, then chốt trong mọi hoạt động bảo mật. Vì vậy, cần </a:t>
            </a:r>
            <a:r>
              <a:rPr lang="vi-VN" smtClean="0"/>
              <a:t>có</a:t>
            </a:r>
            <a:r>
              <a:rPr lang="en-US" smtClean="0"/>
              <a:t> </a:t>
            </a:r>
            <a:r>
              <a:rPr lang="vi-VN" smtClean="0"/>
              <a:t>những </a:t>
            </a:r>
            <a:r>
              <a:rPr lang="vi-VN"/>
              <a:t>cơ chế, thuật toán đặc biệt để tạo lập và thác tác đối với khóa</a:t>
            </a:r>
            <a:r>
              <a:rPr lang="vi-VN" smtClean="0"/>
              <a:t>.</a:t>
            </a:r>
            <a:endParaRPr lang="en-US" smtClean="0"/>
          </a:p>
          <a:p>
            <a:pPr lvl="1" eaLnBrk="1" hangingPunct="1">
              <a:defRPr/>
            </a:pPr>
            <a:r>
              <a:rPr lang="vi-VN" sz="2000" b="1"/>
              <a:t>lập </a:t>
            </a:r>
            <a:r>
              <a:rPr lang="vi-VN" sz="2000" b="1" smtClean="0"/>
              <a:t>khóa</a:t>
            </a:r>
            <a:endParaRPr lang="en-US" sz="2000" b="1" smtClean="0"/>
          </a:p>
          <a:p>
            <a:pPr lvl="1" eaLnBrk="1" hangingPunct="1">
              <a:defRPr/>
            </a:pPr>
            <a:r>
              <a:rPr lang="vi-VN" sz="2000" b="1" smtClean="0"/>
              <a:t>trao </a:t>
            </a:r>
            <a:r>
              <a:rPr lang="vi-VN" sz="2000" b="1"/>
              <a:t>chuyển </a:t>
            </a:r>
            <a:r>
              <a:rPr lang="vi-VN" sz="2000" b="1" smtClean="0"/>
              <a:t>khóa</a:t>
            </a:r>
            <a:endParaRPr lang="en-US" sz="2000" b="1" smtClean="0"/>
          </a:p>
          <a:p>
            <a:pPr lvl="1" eaLnBrk="1" hangingPunct="1">
              <a:defRPr/>
            </a:pPr>
            <a:r>
              <a:rPr lang="vi-VN" sz="2000" b="1" smtClean="0"/>
              <a:t>quản </a:t>
            </a:r>
            <a:r>
              <a:rPr lang="vi-VN" sz="2000" b="1"/>
              <a:t>lý </a:t>
            </a:r>
            <a:r>
              <a:rPr lang="vi-VN" sz="2000" b="1" smtClean="0"/>
              <a:t>khóa</a:t>
            </a:r>
            <a:endParaRPr lang="en-US" sz="2000" b="1" smtClean="0"/>
          </a:p>
          <a:p>
            <a:pPr lvl="1" eaLnBrk="1" hangingPunct="1">
              <a:defRPr/>
            </a:pPr>
            <a:r>
              <a:rPr lang="vi-VN" sz="2000" b="1" smtClean="0"/>
              <a:t>lưu trữ</a:t>
            </a:r>
            <a:endParaRPr lang="en-US" sz="2000" b="1" smtClean="0"/>
          </a:p>
          <a:p>
            <a:pPr lvl="1" eaLnBrk="1" hangingPunct="1">
              <a:defRPr/>
            </a:pPr>
            <a:r>
              <a:rPr lang="vi-VN" sz="2000" b="1" smtClean="0"/>
              <a:t>phục </a:t>
            </a:r>
            <a:r>
              <a:rPr lang="vi-VN" sz="2000" b="1"/>
              <a:t>hồi khóa</a:t>
            </a:r>
            <a:endParaRPr lang="en-US" sz="2000" b="1"/>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3</a:t>
            </a:fld>
            <a:endParaRPr lang="en-US" altLang="zh-CN"/>
          </a:p>
        </p:txBody>
      </p:sp>
    </p:spTree>
    <p:extLst>
      <p:ext uri="{BB962C8B-B14F-4D97-AF65-F5344CB8AC3E}">
        <p14:creationId xmlns:p14="http://schemas.microsoft.com/office/powerpoint/2010/main" val="561547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457200" y="122238"/>
            <a:ext cx="7543800" cy="792162"/>
          </a:xfrm>
        </p:spPr>
        <p:txBody>
          <a:bodyPr/>
          <a:lstStyle/>
          <a:p>
            <a:r>
              <a:rPr lang="en-US" sz="3200" smtClean="0"/>
              <a:t>Quản lý khóa?</a:t>
            </a:r>
            <a:endParaRPr lang="en-US"/>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57150" y="1676401"/>
            <a:ext cx="8343900" cy="4800600"/>
          </a:xfrm>
        </p:spPr>
        <p:txBody>
          <a:bodyPr/>
          <a:lstStyle/>
          <a:p>
            <a:pPr algn="just" eaLnBrk="1" hangingPunct="1">
              <a:defRPr/>
            </a:pPr>
            <a:r>
              <a:rPr lang="vi-VN" b="1" smtClean="0"/>
              <a:t>SKC</a:t>
            </a:r>
            <a:r>
              <a:rPr lang="vi-VN"/>
              <a:t>, </a:t>
            </a:r>
            <a:r>
              <a:rPr lang="vi-VN" smtClean="0"/>
              <a:t>vấn </a:t>
            </a:r>
            <a:r>
              <a:rPr lang="vi-VN"/>
              <a:t>đề làm sao xác lập được khóa bí mật chung thông qua một kênh liên lạc công cộng giữa hai cá nhân chưa có gì chung trước đó</a:t>
            </a:r>
            <a:r>
              <a:rPr lang="vi-VN" smtClean="0"/>
              <a:t>.</a:t>
            </a:r>
            <a:endParaRPr lang="en-US" smtClean="0"/>
          </a:p>
          <a:p>
            <a:pPr algn="just" eaLnBrk="1" hangingPunct="1">
              <a:defRPr/>
            </a:pPr>
            <a:r>
              <a:rPr lang="vi-VN" b="1" smtClean="0"/>
              <a:t>PKC</a:t>
            </a:r>
            <a:r>
              <a:rPr lang="vi-VN" b="1"/>
              <a:t>, </a:t>
            </a:r>
            <a:r>
              <a:rPr lang="en-US"/>
              <a:t>là </a:t>
            </a:r>
            <a:r>
              <a:rPr lang="vi-VN"/>
              <a:t>sự phức tạp trong quản lý chính khóa công khai, nhằm đảm bảo tính an toàn (chống tấn công sửa đổi, thay thế khóa). </a:t>
            </a:r>
            <a:endParaRPr lang="en-US"/>
          </a:p>
          <a:p>
            <a:pPr algn="just" eaLnBrk="1" hangingPunct="1">
              <a:defRPr/>
            </a:pPr>
            <a:endParaRPr lang="en-US" smtClean="0"/>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4</a:t>
            </a:fld>
            <a:endParaRPr lang="en-US" altLang="zh-CN"/>
          </a:p>
        </p:txBody>
      </p:sp>
    </p:spTree>
    <p:extLst>
      <p:ext uri="{BB962C8B-B14F-4D97-AF65-F5344CB8AC3E}">
        <p14:creationId xmlns:p14="http://schemas.microsoft.com/office/powerpoint/2010/main" val="1146129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457200" y="2971800"/>
            <a:ext cx="7543800" cy="1020762"/>
          </a:xfrm>
        </p:spPr>
        <p:txBody>
          <a:bodyPr/>
          <a:lstStyle/>
          <a:p>
            <a:r>
              <a:rPr lang="en-US" sz="3200" smtClean="0"/>
              <a:t>1. </a:t>
            </a:r>
            <a:r>
              <a:rPr lang="en-US" sz="3200"/>
              <a:t>XÁC LẬP VÀ TRAO CHUYỂN KHÓA BÍ MẬT TRONG SKC</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5</a:t>
            </a:fld>
            <a:endParaRPr lang="en-US" altLang="zh-CN"/>
          </a:p>
        </p:txBody>
      </p:sp>
    </p:spTree>
    <p:extLst>
      <p:ext uri="{BB962C8B-B14F-4D97-AF65-F5344CB8AC3E}">
        <p14:creationId xmlns:p14="http://schemas.microsoft.com/office/powerpoint/2010/main" val="2101225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457200" y="122238"/>
            <a:ext cx="7543800" cy="1020762"/>
          </a:xfrm>
        </p:spPr>
        <p:txBody>
          <a:bodyPr/>
          <a:lstStyle/>
          <a:p>
            <a:r>
              <a:rPr lang="en-US" sz="3200" smtClean="0"/>
              <a:t>1.1 Khóa phiên</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52400" y="1676401"/>
            <a:ext cx="8343900" cy="5029200"/>
          </a:xfrm>
        </p:spPr>
        <p:txBody>
          <a:bodyPr/>
          <a:lstStyle/>
          <a:p>
            <a:pPr algn="just" eaLnBrk="1" hangingPunct="1">
              <a:defRPr/>
            </a:pPr>
            <a:r>
              <a:rPr lang="en-US" smtClean="0"/>
              <a:t>Đ</a:t>
            </a:r>
            <a:r>
              <a:rPr lang="vi-VN" smtClean="0"/>
              <a:t>ể </a:t>
            </a:r>
            <a:r>
              <a:rPr lang="vi-VN"/>
              <a:t>đảm bảo an toàn, </a:t>
            </a:r>
            <a:r>
              <a:rPr lang="vi-VN" smtClean="0"/>
              <a:t>A </a:t>
            </a:r>
            <a:r>
              <a:rPr lang="vi-VN"/>
              <a:t>và B sẽ thường xuyên thay đổi khóa mã mật trong quá trình liên lạc. </a:t>
            </a:r>
            <a:endParaRPr lang="en-US" smtClean="0"/>
          </a:p>
          <a:p>
            <a:pPr algn="just" eaLnBrk="1" hangingPunct="1">
              <a:defRPr/>
            </a:pPr>
            <a:r>
              <a:rPr lang="vi-VN" smtClean="0"/>
              <a:t>Mỗi </a:t>
            </a:r>
            <a:r>
              <a:rPr lang="vi-VN"/>
              <a:t>phiên liên lạc lại sử dụng một khóa riêng, và vì thế sẽ gọi là </a:t>
            </a:r>
            <a:r>
              <a:rPr lang="vi-VN" b="1"/>
              <a:t>khóa phiên</a:t>
            </a:r>
            <a:r>
              <a:rPr lang="vi-VN"/>
              <a:t>. </a:t>
            </a:r>
            <a:endParaRPr lang="en-US" smtClean="0"/>
          </a:p>
          <a:p>
            <a:pPr algn="just" eaLnBrk="1" hangingPunct="1">
              <a:defRPr/>
            </a:pPr>
            <a:r>
              <a:rPr lang="vi-VN" smtClean="0"/>
              <a:t>Hết </a:t>
            </a:r>
            <a:r>
              <a:rPr lang="vi-VN"/>
              <a:t>phiên liên lạc, khóa phiên cũ sẽ hủy, vào phiên mới lại tạo khóa phiên mới.</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6</a:t>
            </a:fld>
            <a:endParaRPr lang="en-US" altLang="zh-CN"/>
          </a:p>
        </p:txBody>
      </p:sp>
    </p:spTree>
    <p:extLst>
      <p:ext uri="{BB962C8B-B14F-4D97-AF65-F5344CB8AC3E}">
        <p14:creationId xmlns:p14="http://schemas.microsoft.com/office/powerpoint/2010/main" val="2860645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457200" y="122238"/>
            <a:ext cx="7543800" cy="1020762"/>
          </a:xfrm>
        </p:spPr>
        <p:txBody>
          <a:bodyPr/>
          <a:lstStyle/>
          <a:p>
            <a:r>
              <a:rPr lang="en-US" sz="3200" smtClean="0"/>
              <a:t>1.1 Khóa phiên</a:t>
            </a:r>
            <a:endParaRPr lang="en-US" sz="3200"/>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52400" y="1676401"/>
            <a:ext cx="8343900" cy="5029200"/>
          </a:xfrm>
        </p:spPr>
        <p:txBody>
          <a:bodyPr/>
          <a:lstStyle/>
          <a:p>
            <a:pPr algn="just" eaLnBrk="1" hangingPunct="1">
              <a:defRPr/>
            </a:pPr>
            <a:r>
              <a:rPr lang="vi-VN"/>
              <a:t>Ví </a:t>
            </a:r>
            <a:r>
              <a:rPr lang="vi-VN" smtClean="0"/>
              <a:t>dụ</a:t>
            </a:r>
            <a:r>
              <a:rPr lang="en-US" smtClean="0"/>
              <a:t>: </a:t>
            </a:r>
            <a:r>
              <a:rPr lang="vi-VN" smtClean="0"/>
              <a:t>để </a:t>
            </a:r>
            <a:r>
              <a:rPr lang="vi-VN"/>
              <a:t>A có thể gửi văn bản m đến B với một khóa phiên tạo riêng cho phiên liên lạc này, có thể kết hợp cả hai việc (tạo khóa phiên và gửi tin mật) trong một </a:t>
            </a:r>
            <a:r>
              <a:rPr lang="vi-VN" smtClean="0"/>
              <a:t>b</a:t>
            </a:r>
            <a:r>
              <a:rPr lang="en-US"/>
              <a:t>ư</a:t>
            </a:r>
            <a:r>
              <a:rPr lang="vi-VN" smtClean="0"/>
              <a:t>ớc nh</a:t>
            </a:r>
            <a:r>
              <a:rPr lang="en-US"/>
              <a:t>ư</a:t>
            </a:r>
            <a:r>
              <a:rPr lang="vi-VN" smtClean="0"/>
              <a:t> </a:t>
            </a:r>
            <a:r>
              <a:rPr lang="vi-VN"/>
              <a:t>sau:</a:t>
            </a:r>
          </a:p>
          <a:p>
            <a:pPr marL="0" indent="0" algn="ctr" eaLnBrk="1" hangingPunct="1">
              <a:buNone/>
              <a:defRPr/>
            </a:pPr>
            <a:r>
              <a:rPr lang="vi-VN" smtClean="0"/>
              <a:t>A </a:t>
            </a:r>
            <a:r>
              <a:rPr lang="en-US" smtClean="0">
                <a:sym typeface="Wingdings" panose="05000000000000000000" pitchFamily="2" charset="2"/>
              </a:rPr>
              <a:t></a:t>
            </a:r>
            <a:r>
              <a:rPr lang="vi-VN" smtClean="0"/>
              <a:t> </a:t>
            </a:r>
            <a:r>
              <a:rPr lang="vi-VN"/>
              <a:t>B: {m} k</a:t>
            </a:r>
            <a:r>
              <a:rPr lang="vi-VN" baseline="-25000"/>
              <a:t>s</a:t>
            </a:r>
            <a:r>
              <a:rPr lang="vi-VN"/>
              <a:t> || { ks } k</a:t>
            </a:r>
            <a:r>
              <a:rPr lang="vi-VN" baseline="-25000"/>
              <a:t>T</a:t>
            </a:r>
          </a:p>
          <a:p>
            <a:pPr algn="just" eaLnBrk="1" hangingPunct="1">
              <a:defRPr/>
            </a:pPr>
            <a:r>
              <a:rPr lang="vi-VN" smtClean="0"/>
              <a:t>Nh</a:t>
            </a:r>
            <a:r>
              <a:rPr lang="en-US"/>
              <a:t>ư</a:t>
            </a:r>
            <a:r>
              <a:rPr lang="vi-VN" smtClean="0"/>
              <a:t> </a:t>
            </a:r>
            <a:r>
              <a:rPr lang="vi-VN"/>
              <a:t>vậy khi nhận </a:t>
            </a:r>
            <a:r>
              <a:rPr lang="vi-VN" smtClean="0"/>
              <a:t>đ</a:t>
            </a:r>
            <a:r>
              <a:rPr lang="en-US"/>
              <a:t>ư</a:t>
            </a:r>
            <a:r>
              <a:rPr lang="vi-VN" smtClean="0"/>
              <a:t>ợc</a:t>
            </a:r>
            <a:r>
              <a:rPr lang="vi-VN"/>
              <a:t>, B sẽ lần </a:t>
            </a:r>
            <a:r>
              <a:rPr lang="vi-VN" smtClean="0"/>
              <a:t>l</a:t>
            </a:r>
            <a:r>
              <a:rPr lang="en-US"/>
              <a:t>ư</a:t>
            </a:r>
            <a:r>
              <a:rPr lang="vi-VN" smtClean="0"/>
              <a:t>ợt </a:t>
            </a:r>
            <a:r>
              <a:rPr lang="vi-VN"/>
              <a:t>giải mã phần thứ hai để nhận </a:t>
            </a:r>
            <a:r>
              <a:rPr lang="vi-VN" smtClean="0"/>
              <a:t>đ</a:t>
            </a:r>
            <a:r>
              <a:rPr lang="en-US"/>
              <a:t>ư</a:t>
            </a:r>
            <a:r>
              <a:rPr lang="vi-VN" smtClean="0"/>
              <a:t>ợc </a:t>
            </a:r>
            <a:r>
              <a:rPr lang="vi-VN"/>
              <a:t>khóa phiên ks, rồi dùng nó để giải mã phần thứ nhất để thu </a:t>
            </a:r>
            <a:r>
              <a:rPr lang="vi-VN" smtClean="0"/>
              <a:t>đ</a:t>
            </a:r>
            <a:r>
              <a:rPr lang="en-US"/>
              <a:t>ư</a:t>
            </a:r>
            <a:r>
              <a:rPr lang="vi-VN" smtClean="0"/>
              <a:t>ợc </a:t>
            </a:r>
            <a:r>
              <a:rPr lang="vi-VN"/>
              <a:t>văn bản 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7</a:t>
            </a:fld>
            <a:endParaRPr lang="en-US" altLang="zh-CN"/>
          </a:p>
        </p:txBody>
      </p:sp>
    </p:spTree>
    <p:extLst>
      <p:ext uri="{BB962C8B-B14F-4D97-AF65-F5344CB8AC3E}">
        <p14:creationId xmlns:p14="http://schemas.microsoft.com/office/powerpoint/2010/main" val="213365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1554162"/>
          </a:xfrm>
        </p:spPr>
        <p:txBody>
          <a:bodyPr/>
          <a:lstStyle/>
          <a:p>
            <a:r>
              <a:rPr lang="en-US" sz="3200" smtClean="0"/>
              <a:t>1.2 </a:t>
            </a:r>
            <a:r>
              <a:rPr lang="en-US" sz="3200"/>
              <a:t>Trao chuyển xác lập khóa đối xứng sử dụng </a:t>
            </a:r>
            <a:r>
              <a:rPr lang="en-US" sz="3200" smtClean="0"/>
              <a:t>người </a:t>
            </a:r>
            <a:r>
              <a:rPr lang="en-US" sz="3200"/>
              <a:t>trung gian tin cậy</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52400" y="1676401"/>
            <a:ext cx="8343900" cy="5029200"/>
          </a:xfrm>
        </p:spPr>
        <p:txBody>
          <a:bodyPr/>
          <a:lstStyle/>
          <a:p>
            <a:pPr algn="just" eaLnBrk="1" hangingPunct="1">
              <a:defRPr/>
            </a:pPr>
            <a:r>
              <a:rPr lang="en-US" smtClean="0"/>
              <a:t>Trường hợp 2 bên A và B chưa biết nhau?</a:t>
            </a:r>
          </a:p>
          <a:p>
            <a:pPr algn="just" eaLnBrk="1" hangingPunct="1">
              <a:defRPr/>
            </a:pPr>
            <a:r>
              <a:rPr lang="en-US" smtClean="0"/>
              <a:t>Sử dụng bên thứ ba tin cậy</a:t>
            </a: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8</a:t>
            </a:fld>
            <a:endParaRPr lang="en-US" altLang="zh-CN"/>
          </a:p>
        </p:txBody>
      </p:sp>
      <p:pic>
        <p:nvPicPr>
          <p:cNvPr id="5" name="Picture 4"/>
          <p:cNvPicPr>
            <a:picLocks noChangeAspect="1"/>
          </p:cNvPicPr>
          <p:nvPr/>
        </p:nvPicPr>
        <p:blipFill>
          <a:blip r:embed="rId3"/>
          <a:stretch>
            <a:fillRect/>
          </a:stretch>
        </p:blipFill>
        <p:spPr>
          <a:xfrm>
            <a:off x="1219200" y="3124200"/>
            <a:ext cx="890587" cy="959536"/>
          </a:xfrm>
          <a:prstGeom prst="rect">
            <a:avLst/>
          </a:prstGeom>
        </p:spPr>
      </p:pic>
      <p:pic>
        <p:nvPicPr>
          <p:cNvPr id="6" name="Picture 5"/>
          <p:cNvPicPr>
            <a:picLocks noChangeAspect="1"/>
          </p:cNvPicPr>
          <p:nvPr/>
        </p:nvPicPr>
        <p:blipFill>
          <a:blip r:embed="rId4"/>
          <a:stretch>
            <a:fillRect/>
          </a:stretch>
        </p:blipFill>
        <p:spPr>
          <a:xfrm>
            <a:off x="4800600" y="3188386"/>
            <a:ext cx="855174" cy="895350"/>
          </a:xfrm>
          <a:prstGeom prst="rect">
            <a:avLst/>
          </a:prstGeom>
        </p:spPr>
      </p:pic>
      <p:cxnSp>
        <p:nvCxnSpPr>
          <p:cNvPr id="8" name="Straight Arrow Connector 7"/>
          <p:cNvCxnSpPr>
            <a:stCxn id="5" idx="3"/>
            <a:endCxn id="6" idx="1"/>
          </p:cNvCxnSpPr>
          <p:nvPr/>
        </p:nvCxnSpPr>
        <p:spPr bwMode="auto">
          <a:xfrm>
            <a:off x="2109787" y="3603968"/>
            <a:ext cx="2690813" cy="32093"/>
          </a:xfrm>
          <a:prstGeom prst="straightConnector1">
            <a:avLst/>
          </a:prstGeom>
          <a:ln>
            <a:headEnd type="triangle"/>
            <a:tailEnd type="triangle"/>
          </a:ln>
          <a:extLst/>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stretch>
            <a:fillRect/>
          </a:stretch>
        </p:blipFill>
        <p:spPr>
          <a:xfrm>
            <a:off x="3125769" y="5042559"/>
            <a:ext cx="866775" cy="837883"/>
          </a:xfrm>
          <a:prstGeom prst="rect">
            <a:avLst/>
          </a:prstGeom>
        </p:spPr>
      </p:pic>
      <p:cxnSp>
        <p:nvCxnSpPr>
          <p:cNvPr id="12" name="Straight Arrow Connector 11"/>
          <p:cNvCxnSpPr>
            <a:stCxn id="5" idx="2"/>
            <a:endCxn id="10" idx="1"/>
          </p:cNvCxnSpPr>
          <p:nvPr/>
        </p:nvCxnSpPr>
        <p:spPr bwMode="auto">
          <a:xfrm>
            <a:off x="1664494" y="4083736"/>
            <a:ext cx="1461275" cy="1377765"/>
          </a:xfrm>
          <a:prstGeom prst="straightConnector1">
            <a:avLst/>
          </a:prstGeom>
          <a:solidFill>
            <a:schemeClr val="accent1"/>
          </a:solidFill>
          <a:ln w="9525" cap="flat" cmpd="sng" algn="ctr">
            <a:solidFill>
              <a:srgbClr val="000099"/>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6" idx="2"/>
            <a:endCxn id="10" idx="3"/>
          </p:cNvCxnSpPr>
          <p:nvPr/>
        </p:nvCxnSpPr>
        <p:spPr bwMode="auto">
          <a:xfrm flipH="1">
            <a:off x="3992544" y="4083736"/>
            <a:ext cx="1235643" cy="137776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 name="Picture 14"/>
          <p:cNvPicPr>
            <a:picLocks noChangeAspect="1"/>
          </p:cNvPicPr>
          <p:nvPr/>
        </p:nvPicPr>
        <p:blipFill>
          <a:blip r:embed="rId6"/>
          <a:stretch>
            <a:fillRect/>
          </a:stretch>
        </p:blipFill>
        <p:spPr>
          <a:xfrm flipH="1">
            <a:off x="4859319" y="4728130"/>
            <a:ext cx="526924" cy="501912"/>
          </a:xfrm>
          <a:prstGeom prst="rect">
            <a:avLst/>
          </a:prstGeom>
        </p:spPr>
      </p:pic>
      <p:pic>
        <p:nvPicPr>
          <p:cNvPr id="16" name="Picture 15"/>
          <p:cNvPicPr>
            <a:picLocks noChangeAspect="1"/>
          </p:cNvPicPr>
          <p:nvPr/>
        </p:nvPicPr>
        <p:blipFill>
          <a:blip r:embed="rId6"/>
          <a:stretch>
            <a:fillRect/>
          </a:stretch>
        </p:blipFill>
        <p:spPr>
          <a:xfrm flipH="1">
            <a:off x="1808718" y="4728130"/>
            <a:ext cx="526924" cy="501912"/>
          </a:xfrm>
          <a:prstGeom prst="rect">
            <a:avLst/>
          </a:prstGeom>
        </p:spPr>
      </p:pic>
      <p:sp>
        <p:nvSpPr>
          <p:cNvPr id="17" name="TextBox 16"/>
          <p:cNvSpPr txBox="1"/>
          <p:nvPr/>
        </p:nvSpPr>
        <p:spPr>
          <a:xfrm>
            <a:off x="1618218" y="5197682"/>
            <a:ext cx="702436" cy="461665"/>
          </a:xfrm>
          <a:prstGeom prst="rect">
            <a:avLst/>
          </a:prstGeom>
          <a:noFill/>
        </p:spPr>
        <p:txBody>
          <a:bodyPr wrap="none" rtlCol="0">
            <a:spAutoFit/>
          </a:bodyPr>
          <a:lstStyle/>
          <a:p>
            <a:r>
              <a:rPr lang="en-US" smtClean="0"/>
              <a:t>K</a:t>
            </a:r>
            <a:r>
              <a:rPr lang="en-US" baseline="-25000" smtClean="0"/>
              <a:t>BC</a:t>
            </a:r>
            <a:endParaRPr lang="en-US" baseline="-25000"/>
          </a:p>
        </p:txBody>
      </p:sp>
      <p:sp>
        <p:nvSpPr>
          <p:cNvPr id="18" name="TextBox 17"/>
          <p:cNvSpPr txBox="1"/>
          <p:nvPr/>
        </p:nvSpPr>
        <p:spPr>
          <a:xfrm>
            <a:off x="5386243" y="4872852"/>
            <a:ext cx="702436" cy="461665"/>
          </a:xfrm>
          <a:prstGeom prst="rect">
            <a:avLst/>
          </a:prstGeom>
          <a:noFill/>
        </p:spPr>
        <p:txBody>
          <a:bodyPr wrap="none" rtlCol="0">
            <a:spAutoFit/>
          </a:bodyPr>
          <a:lstStyle/>
          <a:p>
            <a:r>
              <a:rPr lang="en-US" smtClean="0"/>
              <a:t>K</a:t>
            </a:r>
            <a:r>
              <a:rPr lang="en-US" baseline="-25000"/>
              <a:t>A</a:t>
            </a:r>
            <a:r>
              <a:rPr lang="en-US" baseline="-25000" smtClean="0"/>
              <a:t>C</a:t>
            </a:r>
            <a:endParaRPr lang="en-US" baseline="-25000"/>
          </a:p>
        </p:txBody>
      </p:sp>
      <p:pic>
        <p:nvPicPr>
          <p:cNvPr id="19" name="Picture 18"/>
          <p:cNvPicPr>
            <a:picLocks noChangeAspect="1"/>
          </p:cNvPicPr>
          <p:nvPr/>
        </p:nvPicPr>
        <p:blipFill>
          <a:blip r:embed="rId6"/>
          <a:stretch>
            <a:fillRect/>
          </a:stretch>
        </p:blipFill>
        <p:spPr>
          <a:xfrm flipH="1">
            <a:off x="2903750" y="2893972"/>
            <a:ext cx="526924" cy="501912"/>
          </a:xfrm>
          <a:prstGeom prst="rect">
            <a:avLst/>
          </a:prstGeom>
        </p:spPr>
      </p:pic>
      <p:sp>
        <p:nvSpPr>
          <p:cNvPr id="20" name="TextBox 19"/>
          <p:cNvSpPr txBox="1"/>
          <p:nvPr/>
        </p:nvSpPr>
        <p:spPr>
          <a:xfrm>
            <a:off x="3430674" y="3038694"/>
            <a:ext cx="702436" cy="461665"/>
          </a:xfrm>
          <a:prstGeom prst="rect">
            <a:avLst/>
          </a:prstGeom>
          <a:noFill/>
        </p:spPr>
        <p:txBody>
          <a:bodyPr wrap="none" rtlCol="0">
            <a:spAutoFit/>
          </a:bodyPr>
          <a:lstStyle/>
          <a:p>
            <a:r>
              <a:rPr lang="en-US" smtClean="0"/>
              <a:t>K</a:t>
            </a:r>
            <a:r>
              <a:rPr lang="en-US" baseline="-25000" smtClean="0"/>
              <a:t>A</a:t>
            </a:r>
            <a:r>
              <a:rPr lang="en-US" baseline="-25000"/>
              <a:t>B</a:t>
            </a:r>
          </a:p>
        </p:txBody>
      </p:sp>
      <p:sp>
        <p:nvSpPr>
          <p:cNvPr id="21" name="TextBox 20"/>
          <p:cNvSpPr txBox="1"/>
          <p:nvPr/>
        </p:nvSpPr>
        <p:spPr>
          <a:xfrm>
            <a:off x="1101580" y="3389181"/>
            <a:ext cx="407484" cy="461665"/>
          </a:xfrm>
          <a:prstGeom prst="rect">
            <a:avLst/>
          </a:prstGeom>
          <a:noFill/>
        </p:spPr>
        <p:txBody>
          <a:bodyPr wrap="none" rtlCol="0">
            <a:spAutoFit/>
          </a:bodyPr>
          <a:lstStyle/>
          <a:p>
            <a:r>
              <a:rPr lang="en-US"/>
              <a:t>B</a:t>
            </a:r>
          </a:p>
        </p:txBody>
      </p:sp>
      <p:sp>
        <p:nvSpPr>
          <p:cNvPr id="22" name="TextBox 21"/>
          <p:cNvSpPr txBox="1"/>
          <p:nvPr/>
        </p:nvSpPr>
        <p:spPr>
          <a:xfrm>
            <a:off x="5655774" y="3427508"/>
            <a:ext cx="407484" cy="461665"/>
          </a:xfrm>
          <a:prstGeom prst="rect">
            <a:avLst/>
          </a:prstGeom>
          <a:noFill/>
        </p:spPr>
        <p:txBody>
          <a:bodyPr wrap="none" rtlCol="0">
            <a:spAutoFit/>
          </a:bodyPr>
          <a:lstStyle/>
          <a:p>
            <a:r>
              <a:rPr lang="en-US"/>
              <a:t>A</a:t>
            </a:r>
          </a:p>
        </p:txBody>
      </p:sp>
      <p:sp>
        <p:nvSpPr>
          <p:cNvPr id="23" name="TextBox 22"/>
          <p:cNvSpPr txBox="1"/>
          <p:nvPr/>
        </p:nvSpPr>
        <p:spPr>
          <a:xfrm>
            <a:off x="3430674" y="5880442"/>
            <a:ext cx="407484" cy="461665"/>
          </a:xfrm>
          <a:prstGeom prst="rect">
            <a:avLst/>
          </a:prstGeom>
          <a:noFill/>
        </p:spPr>
        <p:txBody>
          <a:bodyPr wrap="none" rtlCol="0">
            <a:spAutoFit/>
          </a:bodyPr>
          <a:lstStyle/>
          <a:p>
            <a:r>
              <a:rPr lang="en-US" smtClean="0"/>
              <a:t>C</a:t>
            </a:r>
            <a:endParaRPr lang="en-US"/>
          </a:p>
        </p:txBody>
      </p:sp>
      <p:sp>
        <p:nvSpPr>
          <p:cNvPr id="24" name="Rectangle 23"/>
          <p:cNvSpPr/>
          <p:nvPr/>
        </p:nvSpPr>
        <p:spPr>
          <a:xfrm>
            <a:off x="4217811" y="5471810"/>
            <a:ext cx="4572000" cy="1692771"/>
          </a:xfrm>
          <a:prstGeom prst="rect">
            <a:avLst/>
          </a:prstGeom>
        </p:spPr>
        <p:txBody>
          <a:bodyPr>
            <a:spAutoFit/>
          </a:bodyPr>
          <a:lstStyle/>
          <a:p>
            <a:r>
              <a:rPr lang="en-US" sz="2000" b="0" smtClean="0">
                <a:solidFill>
                  <a:srgbClr val="FF0000"/>
                </a:solidFill>
                <a:latin typeface="+mj-lt"/>
              </a:rPr>
              <a:t>Thông thường </a:t>
            </a:r>
            <a:r>
              <a:rPr lang="en-US" sz="2000" b="0">
                <a:solidFill>
                  <a:srgbClr val="FF0000"/>
                </a:solidFill>
                <a:latin typeface="+mj-lt"/>
              </a:rPr>
              <a:t>đây </a:t>
            </a:r>
            <a:r>
              <a:rPr lang="en-US" sz="2000" b="0" smtClean="0">
                <a:solidFill>
                  <a:srgbClr val="FF0000"/>
                </a:solidFill>
                <a:latin typeface="+mj-lt"/>
              </a:rPr>
              <a:t>là một </a:t>
            </a:r>
            <a:r>
              <a:rPr lang="en-US" sz="2000" b="0">
                <a:solidFill>
                  <a:srgbClr val="FF0000"/>
                </a:solidFill>
                <a:latin typeface="+mj-lt"/>
              </a:rPr>
              <a:t>trung tâm dịch vụ hoạt động có giấy phép và số </a:t>
            </a:r>
            <a:r>
              <a:rPr lang="en-US" sz="2000" b="0" smtClean="0">
                <a:solidFill>
                  <a:srgbClr val="FF0000"/>
                </a:solidFill>
                <a:latin typeface="+mj-lt"/>
              </a:rPr>
              <a:t>lượng </a:t>
            </a:r>
            <a:r>
              <a:rPr lang="en-US" sz="2000" b="0">
                <a:solidFill>
                  <a:srgbClr val="FF0000"/>
                </a:solidFill>
                <a:latin typeface="+mj-lt"/>
              </a:rPr>
              <a:t>các bên đăng ký dịch </a:t>
            </a:r>
            <a:r>
              <a:rPr lang="en-US" sz="2000" b="0" smtClean="0">
                <a:solidFill>
                  <a:srgbClr val="FF0000"/>
                </a:solidFill>
                <a:latin typeface="+mj-lt"/>
              </a:rPr>
              <a:t>vụ (như </a:t>
            </a:r>
            <a:r>
              <a:rPr lang="en-US" sz="2000" b="0">
                <a:solidFill>
                  <a:srgbClr val="FF0000"/>
                </a:solidFill>
                <a:latin typeface="+mj-lt"/>
              </a:rPr>
              <a:t>A, hay B) có thể rất lớn</a:t>
            </a:r>
            <a:r>
              <a:rPr lang="en-US" sz="2000">
                <a:solidFill>
                  <a:srgbClr val="FF0000"/>
                </a:solidFill>
                <a:latin typeface="+mj-lt"/>
              </a:rPr>
              <a:t> </a:t>
            </a:r>
            <a:r>
              <a:rPr lang="en-US">
                <a:solidFill>
                  <a:srgbClr val="FF0000"/>
                </a:solidFill>
              </a:rPr>
              <a:t/>
            </a:r>
            <a:br>
              <a:rPr lang="en-US">
                <a:solidFill>
                  <a:srgbClr val="FF0000"/>
                </a:solidFill>
              </a:rPr>
            </a:br>
            <a:endParaRPr lang="en-US">
              <a:solidFill>
                <a:srgbClr val="FF0000"/>
              </a:solidFill>
            </a:endParaRPr>
          </a:p>
        </p:txBody>
      </p:sp>
    </p:spTree>
    <p:extLst>
      <p:ext uri="{BB962C8B-B14F-4D97-AF65-F5344CB8AC3E}">
        <p14:creationId xmlns:p14="http://schemas.microsoft.com/office/powerpoint/2010/main" val="4261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inVertical)">
                                      <p:cBhvr>
                                        <p:cTn id="23" dur="500"/>
                                        <p:tgtEl>
                                          <p:spTgt spid="23"/>
                                        </p:tgtEl>
                                      </p:cBhvr>
                                    </p:animEffect>
                                  </p:childTnLst>
                                </p:cTn>
                              </p:par>
                              <p:par>
                                <p:cTn id="24" presetID="16" presetClass="entr" presetSubtype="2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arn(inVertical)">
                                      <p:cBhvr>
                                        <p:cTn id="45" dur="500"/>
                                        <p:tgtEl>
                                          <p:spTgt spid="19"/>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arn(inVertical)">
                                      <p:cBhvr>
                                        <p:cTn id="48" dur="500"/>
                                        <p:tgtEl>
                                          <p:spTgt spid="20"/>
                                        </p:tgtEl>
                                      </p:cBhvr>
                                    </p:animEffect>
                                  </p:childTnLst>
                                </p:cTn>
                              </p:par>
                              <p:par>
                                <p:cTn id="49" presetID="16" presetClass="entr" presetSubtype="21"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arn(inVertic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a:xfrm>
            <a:off x="381000" y="0"/>
            <a:ext cx="7696200" cy="1554162"/>
          </a:xfrm>
        </p:spPr>
        <p:txBody>
          <a:bodyPr/>
          <a:lstStyle/>
          <a:p>
            <a:r>
              <a:rPr lang="en-US" sz="3200" smtClean="0"/>
              <a:t>1.2 </a:t>
            </a:r>
            <a:r>
              <a:rPr lang="en-US" sz="3200"/>
              <a:t>Trao chuyển xác lập khóa đối xứng sử dụng </a:t>
            </a:r>
            <a:r>
              <a:rPr lang="en-US" sz="3200" smtClean="0"/>
              <a:t>người </a:t>
            </a:r>
            <a:r>
              <a:rPr lang="en-US" sz="3200"/>
              <a:t>trung gian tin cậy</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152400" y="1676401"/>
            <a:ext cx="8343900" cy="5029200"/>
          </a:xfrm>
        </p:spPr>
        <p:txBody>
          <a:bodyPr/>
          <a:lstStyle/>
          <a:p>
            <a:pPr eaLnBrk="1" hangingPunct="1">
              <a:defRPr/>
            </a:pPr>
            <a:r>
              <a:rPr lang="en-US" smtClean="0">
                <a:solidFill>
                  <a:srgbClr val="FF0000"/>
                </a:solidFill>
              </a:rPr>
              <a:t>Giao thức Needham-Shroeder </a:t>
            </a:r>
            <a:r>
              <a:rPr lang="en-US"/>
              <a:t/>
            </a:r>
            <a:br>
              <a:rPr lang="en-US"/>
            </a:br>
            <a:endParaRPr lang="vi-VN"/>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9</a:t>
            </a:fld>
            <a:endParaRPr lang="en-US" altLang="zh-CN"/>
          </a:p>
        </p:txBody>
      </p:sp>
      <p:pic>
        <p:nvPicPr>
          <p:cNvPr id="7" name="Picture 6"/>
          <p:cNvPicPr>
            <a:picLocks noChangeAspect="1"/>
          </p:cNvPicPr>
          <p:nvPr/>
        </p:nvPicPr>
        <p:blipFill>
          <a:blip r:embed="rId3"/>
          <a:stretch>
            <a:fillRect/>
          </a:stretch>
        </p:blipFill>
        <p:spPr>
          <a:xfrm>
            <a:off x="790928" y="3009901"/>
            <a:ext cx="7867650" cy="2362200"/>
          </a:xfrm>
          <a:prstGeom prst="rect">
            <a:avLst/>
          </a:prstGeom>
        </p:spPr>
      </p:pic>
    </p:spTree>
    <p:extLst>
      <p:ext uri="{BB962C8B-B14F-4D97-AF65-F5344CB8AC3E}">
        <p14:creationId xmlns:p14="http://schemas.microsoft.com/office/powerpoint/2010/main" val="3026705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Network">
  <a:themeElements>
    <a:clrScheme name="1_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fontScheme name="1_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1_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1_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1_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1_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1_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1_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1_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1_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1_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54155</TotalTime>
  <Words>1582</Words>
  <Application>Microsoft Office PowerPoint</Application>
  <PresentationFormat>On-screen Show (4:3)</PresentationFormat>
  <Paragraphs>139</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Times New Roman</vt:lpstr>
      <vt:lpstr>宋体</vt:lpstr>
      <vt:lpstr>Wingdings</vt:lpstr>
      <vt:lpstr>1_Network</vt:lpstr>
      <vt:lpstr>  CHƯƠNG 6: QUẢN LÝ KHÓA</vt:lpstr>
      <vt:lpstr>Nội dung</vt:lpstr>
      <vt:lpstr>Quản lý khóa?</vt:lpstr>
      <vt:lpstr>Quản lý khóa?</vt:lpstr>
      <vt:lpstr>1. XÁC LẬP VÀ TRAO CHUYỂN KHÓA BÍ MẬT TRONG SKC</vt:lpstr>
      <vt:lpstr>1.1 Khóa phiên</vt:lpstr>
      <vt:lpstr>1.1 Khóa phiên</vt:lpstr>
      <vt:lpstr>1.2 Trao chuyển xác lập khóa đối xứng sử dụng người trung gian tin cậy</vt:lpstr>
      <vt:lpstr>1.2 Trao chuyển xác lập khóa đối xứng sử dụng người trung gian tin cậy</vt:lpstr>
      <vt:lpstr>1.3 Sự cố mất khóa phiên cũ và giải pháp phòng vệ</vt:lpstr>
      <vt:lpstr>1.4 Giao thức Kerberos</vt:lpstr>
      <vt:lpstr>1.4 Giao thức Kerberos</vt:lpstr>
      <vt:lpstr>1.4 Giao thức Kerberos</vt:lpstr>
      <vt:lpstr>1.4 Giao thức Kerberos</vt:lpstr>
      <vt:lpstr>1.4 Giao thức Kerberos</vt:lpstr>
      <vt:lpstr>1.5 Vấn đề sinh khóa</vt:lpstr>
      <vt:lpstr>2. DÙNG PKC ĐỂ TRAO CHUYỂN KHOÁ BÍ MẬT</vt:lpstr>
      <vt:lpstr>2. DÙNG PKC ĐỂ TRAO CHUYỂN KHOÁ BÍ MẬT</vt:lpstr>
      <vt:lpstr>PowerPoint Presentation</vt:lpstr>
      <vt:lpstr>3. Hạ tầng khóa mật mã công khai </vt:lpstr>
      <vt:lpstr>3.1 ISO Authentication Framework - X.509 </vt:lpstr>
      <vt:lpstr>3. Giao thức thống nhất khóa DIFFIE-HELLMAN   </vt:lpstr>
      <vt:lpstr>3. Giao thức thống nhất khóa DIFFIE-HELLMAN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khachuy</dc:creator>
  <cp:lastModifiedBy>HP ENVY</cp:lastModifiedBy>
  <cp:revision>1412</cp:revision>
  <dcterms:created xsi:type="dcterms:W3CDTF">1601-01-01T00:00:00Z</dcterms:created>
  <dcterms:modified xsi:type="dcterms:W3CDTF">2022-05-03T15:27:35Z</dcterms:modified>
</cp:coreProperties>
</file>